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7" r:id="rId4"/>
    <p:sldId id="259" r:id="rId5"/>
    <p:sldId id="260" r:id="rId6"/>
    <p:sldId id="263" r:id="rId7"/>
    <p:sldId id="262" r:id="rId8"/>
    <p:sldId id="21458722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3EBF9"/>
    <a:srgbClr val="E2CFF1"/>
    <a:srgbClr val="3D3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19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433" y="2931523"/>
            <a:ext cx="7261200" cy="2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bg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1016433" y="5658156"/>
            <a:ext cx="3000000" cy="137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E9F1426-CC6A-4797-84A3-F2A90D039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889" y="456427"/>
            <a:ext cx="1625547" cy="12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E590-2C33-4133-9195-244A67A2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EEFA7-8D81-45DE-8F9F-BE2DBFC89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B895A-4E6F-44F4-9D18-115F7FDB2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B24A5-BF11-407F-BB60-85895FC2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14D1D-8E63-414E-8D2B-3FF317AC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AA743-975C-4B05-A93C-60A3ABDB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8E2F-4628-406E-81BE-6C151A2E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AB042-62BC-42B4-9B4F-CD84923EC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E3F38-0F47-4ED8-800C-DADE4133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DE72-A138-4755-B269-69BC25D2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2DF0-CD1F-4C37-B345-4AE13E18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4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486E9-1AA4-44BF-819E-311746F52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A381-A6B7-4E95-8BCB-AFC28C48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3919D-6230-4A24-924A-2BA3DB39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D6FB-4E17-4241-BBFF-34DFBFD4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F5DC5-49BB-4D9E-99C9-583505BE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2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CAE27-E9BF-46FD-8C71-08C482B4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0E3B52-5134-4DD0-A773-5297005CD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73C8ED-E8FA-446A-8CD5-03C5E05F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2FC347-CA7B-4B4F-806F-137A6515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287AE-1679-4F3F-B7FE-BB0F55D8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27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26166-6D89-4F92-A595-84C22662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970E0-F9D3-4835-8ED1-0FDA4DF1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066C1-7DC1-4543-8CFC-EA1445A2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6980B3-92A7-4E16-8042-1BA1E142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649F2-261D-4B00-8E8F-79283A8B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86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1F762-B257-42E2-B6A0-76672722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41155D-69EC-4380-A759-1B2E90D61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294E2-8854-4307-AF0E-C34A7155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AC2754-D5BA-45F2-BBD5-56BD1F97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1F005C-453F-4E5E-AFC1-804B9FFE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72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A49AB-CC5B-4614-A1B6-565BF193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D41ED-B72D-4A1C-AD36-F6D8A914A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3F6775-B9D0-4799-A0D1-8C285F115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12BC78-9B03-4E18-95DC-DE8ED338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F2337-2615-4569-B568-8BFB867D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303CA4-9FB5-4FFF-BF52-4A87CF03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68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4A1A1-4B81-4EC2-84FE-4B39B84D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C031E5-C5E2-4735-A260-E0B79A63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DCB2CC-3B5D-4CBB-99E2-28BE1CBD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190D7B-DD8F-490E-B08E-31C4E7571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0B6E59-5F0E-4B81-9238-61EFF873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12C31F-C619-40DD-AC36-DDFE6DB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F3E383-4EFF-4462-B8BD-898EDA35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D0BC31-0373-4DAF-A8FB-1E68C352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31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F934-E1A8-4D96-83E6-B51507BD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338DBE-E3BB-42D3-9E3B-BA5CAA86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09B90C-3C41-44F7-BCAC-AD79B220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B0156F-0B43-499A-ABF0-91C5FBC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723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592914-9178-4156-9517-12709114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C1CA21-6000-4D79-8204-525D7AD7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633EE-BAA4-476E-A65E-E97EAA43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50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A342-2F6B-43C2-96BC-3C115BF5C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BC99B-3AB4-4A3E-9F56-E7AC4CE6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DEFE0-C71B-46C9-BF34-9EE7371C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471D-BB6F-4B61-9004-14F06B0F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A68B-9258-4FFF-96A3-DDDE7E44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4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75681-5985-41C9-8F46-DA45FC59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15432-7B52-46E1-B938-1F239BC0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C75059-202F-48A4-9CC6-E51D0213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5C9D56-FFC7-4DF6-9154-1F189809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3C4067-4CB0-4427-9DB6-E88E5C9B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16D984-DD3E-49BA-B8C3-0DA396E4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26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396E0-4BFA-40D6-B957-2846498A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050C64-DA6F-49C4-BAFF-DF75D8124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E27A1A-1551-473D-A382-83946B606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B1A58B-AE24-4903-B6F2-6173959C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1BEB65-BDFB-45C3-A8AF-74434FF7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1E266B-645C-4BEA-A8C0-7AE35AE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01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5066A-84C7-4A52-8A63-F01E8F81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78606E-5C67-4051-BC3F-744E53B7F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C36882-5D31-477E-A710-2A5420CA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E1BEBF-F6A1-42CF-A25D-277E9C68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ACD9E-4177-4E8A-841F-60EF0B9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58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B86008-6643-4A95-BD79-09291BD4F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51434C-1D8A-4A33-B83B-537D1E97D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E90AB-4E4A-49BE-A5B0-28E3E2D8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001A3-EFD9-4A1B-893B-A0586811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BC14B-4838-479A-A0F7-86FB8057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80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C73F-61FD-4F80-8A49-DACEE95A4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ABD66-BF9F-43AC-A740-B533B6F43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B00D-C12F-4C39-BC1D-7074F442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88BEC-9C46-40EB-AD4B-14DF4FF3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EF2DE-8212-4FBC-88FF-D386F812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4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2A63-2082-4B33-9346-63E1C6E4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14D4-3C7F-4701-8DF6-00838BBC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2420E-91BD-4747-B286-1A2D2D86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8D8C1-23BF-4643-9734-BE78CBA8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29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9E54-9F44-4371-99F6-DEE8015C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50DDA-34F6-45C1-9C0E-26B22826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C2C98-9337-4F64-A6C1-B1349354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CA274-E37C-4BE5-9FE0-CA861874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8C46-DC1D-4DF3-A576-C4554DE7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17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A943-FB6F-42E1-BA71-8606AC91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1FCE-09F6-4DCE-AAC8-3F40EC9EB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88853-C09C-4A18-802A-1BAB9737C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76AE2-DED9-4FD8-BDBF-C1984CCE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B2F76-8EAF-43D1-AE16-45D26FF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ED5F-70F6-4924-93BE-0D650C31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01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9FD8-0006-4AE0-9896-32E3FB5D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62503-1F5B-4DEA-817A-C54F066E3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A62D6-E0C2-409C-8F28-71D1CA43D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BF60A-721A-498E-8732-596FADA79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14A25-D51B-4D16-B06C-C5B47ECE0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BB66E-DE09-4D35-AC71-1B5575CE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69E92-4BFD-459E-9BC5-71C475B1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212FB-96C4-46E4-B4A8-8A4331DB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4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49E6-80F3-4DA4-89E7-2223BDC1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17F2B-2CA4-4F8F-9D01-EB93E59D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B46FC-4343-4CE1-80ED-133A6C90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2C3C4-EA38-43E6-88F6-4CE0FF64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2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5279-43C9-4DD6-8681-11563CD0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83539"/>
            <a:ext cx="10515600" cy="59499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3D3A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F7C0-B621-4CEE-9109-C5CB81E8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417762"/>
            <a:ext cx="10860024" cy="475920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67D0-5E45-4FE7-B336-CF72FE85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51F6-A189-4DB0-86D9-2B5D69D8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EBC1-0342-44C1-9966-7E0C6CA3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Home - POLIS Network">
            <a:extLst>
              <a:ext uri="{FF2B5EF4-FFF2-40B4-BE49-F238E27FC236}">
                <a16:creationId xmlns:a16="http://schemas.microsoft.com/office/drawing/2014/main" id="{612466D7-5A4A-459C-B76F-C709F8948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20" y="6388108"/>
            <a:ext cx="1136780" cy="3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PA logo">
            <a:extLst>
              <a:ext uri="{FF2B5EF4-FFF2-40B4-BE49-F238E27FC236}">
                <a16:creationId xmlns:a16="http://schemas.microsoft.com/office/drawing/2014/main" id="{5B008519-796A-4FA6-9F9B-07A5993A3B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4387" y="6039235"/>
            <a:ext cx="853989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4CFA917-0D97-4EC0-92D3-4E0173E2E2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45651" y="185738"/>
            <a:ext cx="1227455" cy="9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23449-6A83-4E1D-85B7-F30265CF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C7D30-A86A-48AA-B83B-F90B0DC4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A4CA0-EBB7-43ED-9B40-9AA8690E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66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C903-7140-4A94-B5F3-3017E149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AEAD-A994-43C4-B90B-8349AD84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17094-79EE-4B82-9E9C-A322C83F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C5F41-B069-4791-85ED-429ABCA6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57D52-5372-4D65-B68B-B9B28755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B7B7D-8E9C-4150-B487-6B8911B7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39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E037-6B99-4C9E-8B1F-0A192D44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41A97-D0F4-4CD0-979B-E6947CF8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9421B-7900-40BF-94F0-A9C7E3637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C29E1-9C5E-47D0-A5A9-5BB6EB78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998A-E476-4916-9DC9-1F3CB16F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75A1C-9BF8-4292-B336-3EFA596F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31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B82E-6EF4-41B5-88BF-D4044AA4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83773-1EC0-4697-9F11-8A767998B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804B-0E34-4A2A-8FCB-56233BDA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7665F-7294-4346-8226-BBBD59A9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0839-06C2-4921-9063-35BB6C08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12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D2C89-8581-4EB1-9D24-04D4AAC48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192B2-368E-42A0-9056-A2E7B482B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0299-2819-448A-929A-6FDE965B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3BD3-3BCB-411D-82CA-89371732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6551-81C0-42CF-BBF0-80C3551C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3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4DD8-E63E-4D55-89CC-7F79099B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10AE-2FC2-4C85-B8F0-DF6AEA8CA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547EB-3546-4A2B-A358-C9CD9A52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48200-30CA-4F57-AB88-BE7F7D73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F1B7-BA00-4D4F-B1BD-0ECC9A7D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5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74FA-FEE6-44D3-BD51-F68DFAB9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410654"/>
            <a:ext cx="10515600" cy="49441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rgbClr val="3D3A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809F-A0FD-4BE3-B9FE-14B8189DF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9988E-7B8F-4BEA-B68D-59E4411EB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D8A0D-6F9D-4CC9-AB7B-0C38430A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4B3C7-9007-472A-A44A-21214938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7B4B6-1D1D-4B56-A993-DA2F3FB4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4" descr="Home - POLIS Network">
            <a:extLst>
              <a:ext uri="{FF2B5EF4-FFF2-40B4-BE49-F238E27FC236}">
                <a16:creationId xmlns:a16="http://schemas.microsoft.com/office/drawing/2014/main" id="{526AD286-E6C6-4D0F-91E0-D4C4D2F7C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20" y="6388108"/>
            <a:ext cx="1136780" cy="3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PA logo">
            <a:extLst>
              <a:ext uri="{FF2B5EF4-FFF2-40B4-BE49-F238E27FC236}">
                <a16:creationId xmlns:a16="http://schemas.microsoft.com/office/drawing/2014/main" id="{36B7E815-020F-47F7-B339-6BB9D766F6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0"/>
          <a:stretch/>
        </p:blipFill>
        <p:spPr bwMode="auto">
          <a:xfrm>
            <a:off x="144387" y="6039235"/>
            <a:ext cx="853989" cy="7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DA1D98C-32C6-4431-B0E9-850303462E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45651" y="185738"/>
            <a:ext cx="1227455" cy="9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885-DBDB-48CE-BEE9-D9B807E6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12C4E-C386-4355-A92D-37AC475F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7CE09-5BD2-4465-8E72-C0980B93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90E4D-19E1-4200-8469-CE6D88451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548F-D681-494D-B873-6E8456DB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4E217-A448-4C69-82F3-206C7F82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9FF44-EF70-4FE0-9AA0-AEFD6C1C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8C902-5C4E-4BC1-8313-0F4FE097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3D5E-A9D1-4E55-A927-42D945DA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BAAAA-3974-4ACA-A48E-94F5ED82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147EC-A534-4ACD-891D-8C1A594B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CC0C0-3ACD-4509-9D36-BE2A44D4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41610-C719-40F6-A55D-A1ACB0F9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2A5DB-6C25-4AF5-8B45-4347BD27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82F2F-8DB9-4A37-AEAD-F8A18CA2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0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B742-8D71-41BC-A186-E65581DB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9884-BE13-4F69-AA44-6F7074C0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6E5E-281B-496A-8A46-D780904CA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980B2-844A-4094-A11B-167A6D72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5651E-EE7E-41F0-98C9-9D7E40CB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65B09-0FCC-4F31-B55A-E2993010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A4C-E0C3-406D-9494-99E2B4E7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376CC-DEAF-4F5A-AEF5-8C3DAEB2F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3FC27-BB50-451E-BCDE-0A319D63C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BB36-74F2-4E81-8D93-B5300D5F30C2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79704-E947-4F42-90D9-F514F562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21B7-0A83-4B8A-8035-9A8F7E387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CF13-B0A3-40D9-BBBE-AC5DC74BC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26AC0B-4FBC-43DA-807C-CB474D84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E742AF-62A7-49E0-BF7C-173A27990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5798EC-CE5A-4C3E-81CD-7B6B22C75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4BB7-5582-4397-A24D-C0A86383B534}" type="datetimeFigureOut">
              <a:rPr lang="de-DE" smtClean="0"/>
              <a:t>28.02.2022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CE0505-6DF3-4494-9107-061C2EF48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ECE2D2-3EC5-46D0-9096-42EEA96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E3D6-4C7F-4E06-A0AC-81450BE350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1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B3D1E-E71D-405A-A19C-49B6AE84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32A2-AB17-48FA-B6E1-6008D7AE7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E803-6571-423E-9AEB-A2D29FC5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1BB0-75CA-412A-B7BD-039877270B7B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BE0EC-99E0-4584-BA46-5E204BE27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FDA72-DC1E-48DD-A0D7-9070B117D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7C17-D06F-4F49-A1D2-4B77DF48259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9C0875-F681-470B-8324-EA2C8C333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2110" y="230188"/>
            <a:ext cx="939282" cy="69946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8C3AC6C-ED35-4776-9C1E-3DED29540B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75" y="6228306"/>
            <a:ext cx="685617" cy="511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E800E-9D6D-400C-A273-9623AA4B4C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60400" y="6286293"/>
            <a:ext cx="414382" cy="413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4C8CAE-18FA-46C4-8DE8-D09078722BC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4827" y="6176963"/>
            <a:ext cx="830596" cy="562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105A1B-47AF-4DB9-A6B5-6C8E08984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29822" b="27048"/>
          <a:stretch/>
        </p:blipFill>
        <p:spPr>
          <a:xfrm>
            <a:off x="3498316" y="6334930"/>
            <a:ext cx="1783287" cy="40441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91B4633-969F-4190-BAB3-B126ADA1BC2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96" y="6271350"/>
            <a:ext cx="794385" cy="4679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04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34.png"/><Relationship Id="rId26" Type="http://schemas.openxmlformats.org/officeDocument/2006/relationships/image" Target="../media/image11.png"/><Relationship Id="rId39" Type="http://schemas.openxmlformats.org/officeDocument/2006/relationships/image" Target="../media/image54.png"/><Relationship Id="rId21" Type="http://schemas.openxmlformats.org/officeDocument/2006/relationships/image" Target="../media/image37.jpe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29" Type="http://schemas.openxmlformats.org/officeDocument/2006/relationships/image" Target="../media/image44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32" Type="http://schemas.openxmlformats.org/officeDocument/2006/relationships/image" Target="../media/image47.jpe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3.png"/><Relationship Id="rId15" Type="http://schemas.openxmlformats.org/officeDocument/2006/relationships/image" Target="../media/image10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jpeg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12" Type="http://schemas.openxmlformats.org/officeDocument/2006/relationships/image" Target="../media/image30.jpe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8.png"/><Relationship Id="rId38" Type="http://schemas.openxmlformats.org/officeDocument/2006/relationships/image" Target="../media/image53.jpeg"/><Relationship Id="rId46" Type="http://schemas.openxmlformats.org/officeDocument/2006/relationships/image" Target="../media/image61.png"/><Relationship Id="rId20" Type="http://schemas.openxmlformats.org/officeDocument/2006/relationships/image" Target="../media/image36.png"/><Relationship Id="rId41" Type="http://schemas.openxmlformats.org/officeDocument/2006/relationships/image" Target="../media/image5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9F59F6D3-8641-45D1-8443-C7957D3E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3" y="0"/>
            <a:ext cx="6843214" cy="4572058"/>
          </a:xfrm>
          <a:prstGeom prst="rect">
            <a:avLst/>
          </a:prstGeom>
          <a:solidFill>
            <a:srgbClr val="023346"/>
          </a:solidFill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979BDFDA-3956-40A1-AAA5-058E14FCE477}"/>
              </a:ext>
            </a:extLst>
          </p:cNvPr>
          <p:cNvSpPr txBox="1"/>
          <p:nvPr/>
        </p:nvSpPr>
        <p:spPr>
          <a:xfrm>
            <a:off x="2207448" y="4942611"/>
            <a:ext cx="7630670" cy="157140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0" marR="0" lvl="0" indent="0" algn="ctr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Parking Data Standards - The key to integration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Keith Williams</a:t>
            </a:r>
          </a:p>
          <a:p>
            <a:pPr marL="0" marR="0" lvl="0" indent="0" algn="ctr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Alliance for Parking Data Standards</a:t>
            </a:r>
          </a:p>
          <a:p>
            <a:pPr marL="0" marR="0" lvl="0" indent="0" algn="ctr" defTabSz="389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1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34">
            <a:extLst>
              <a:ext uri="{FF2B5EF4-FFF2-40B4-BE49-F238E27FC236}">
                <a16:creationId xmlns:a16="http://schemas.microsoft.com/office/drawing/2014/main" id="{A1CA22B2-D72C-4867-9C84-BCD08C841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0050" y="440972"/>
            <a:ext cx="459933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Integration Challenge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9FE9CCEF-4B9B-4936-A614-09530E1F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67" y="1092957"/>
            <a:ext cx="6763926" cy="118120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C75C873-A463-4EC1-8BE2-896A9CFA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2095980"/>
            <a:ext cx="10029605" cy="49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386B13-67F9-48E8-B800-B81ECB1C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622" y="2920482"/>
            <a:ext cx="2205771" cy="226829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B63A6C7-1631-46F9-8E0C-454BC7817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Benefits of using a standard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5C0AA-18D5-4450-95D5-539C24E6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Clear specification of data to be shared (common ‘language’)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Open Standard protocols – ready to meet the needs of each integrator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Reduced cost of integrating (one time integration for each supplier)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Greater potential for systems to work together for 1</a:t>
            </a:r>
            <a:r>
              <a:rPr lang="en-GB" sz="2400" baseline="30000" dirty="0"/>
              <a:t>st</a:t>
            </a:r>
            <a:r>
              <a:rPr lang="en-GB" sz="2400" dirty="0"/>
              <a:t>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95350" indent="-895350"/>
            <a:r>
              <a:rPr lang="en-GB" sz="2400" b="1" dirty="0"/>
              <a:t>Result</a:t>
            </a:r>
            <a:r>
              <a:rPr lang="en-GB" sz="2400" dirty="0"/>
              <a:t>: </a:t>
            </a:r>
            <a:r>
              <a:rPr lang="en-GB" i="1" dirty="0"/>
              <a:t>Easy &amp; reliable connections </a:t>
            </a:r>
            <a:br>
              <a:rPr lang="en-GB" i="1" dirty="0"/>
            </a:br>
            <a:r>
              <a:rPr lang="en-GB" i="1" dirty="0"/>
              <a:t>between independent systems</a:t>
            </a:r>
            <a:endParaRPr lang="en-GB" sz="2400" i="1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050" name="Picture 2" descr="Battery Equivalent Size Charts - G&amp;amp;T&amp;#39;s Original Warehouse">
            <a:extLst>
              <a:ext uri="{FF2B5EF4-FFF2-40B4-BE49-F238E27FC236}">
                <a16:creationId xmlns:a16="http://schemas.microsoft.com/office/drawing/2014/main" id="{952CE122-7750-460D-B4AE-993E764C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77" y="5166106"/>
            <a:ext cx="391287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0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E1C8A-68F6-433D-9D86-ACAA18B6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445754"/>
            <a:ext cx="11334167" cy="47592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Developed by the Parking Sector in 4 continents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 for profit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ISO &amp; CEN 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Aligned with other standards (DATEX II, AVPS) </a:t>
            </a:r>
            <a:br>
              <a:rPr lang="en-GB" dirty="0"/>
            </a:br>
            <a:r>
              <a:rPr lang="en-GB" i="1" dirty="0"/>
              <a:t>and</a:t>
            </a:r>
            <a:r>
              <a:rPr lang="en-GB" dirty="0"/>
              <a:t> linking beyond parking (EVC, Kerbside Management)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Dynamic – being developed to meet new 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A90D8-C402-4574-B548-12A018F9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149565" y="1788971"/>
            <a:ext cx="6869618" cy="41529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79D6D18-C4BE-4135-9B33-0D6E4735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APDS – A standard for Sharing Parking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DBC7B9-D708-449C-B9C0-A6910EEFAD65}"/>
              </a:ext>
            </a:extLst>
          </p:cNvPr>
          <p:cNvGrpSpPr/>
          <p:nvPr/>
        </p:nvGrpSpPr>
        <p:grpSpPr>
          <a:xfrm>
            <a:off x="10617200" y="2270125"/>
            <a:ext cx="1466850" cy="2317750"/>
            <a:chOff x="10617200" y="1670050"/>
            <a:chExt cx="1466850" cy="23177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705BE96-A65F-41D2-B46E-E552C2218B88}"/>
                </a:ext>
              </a:extLst>
            </p:cNvPr>
            <p:cNvSpPr/>
            <p:nvPr/>
          </p:nvSpPr>
          <p:spPr>
            <a:xfrm>
              <a:off x="10617200" y="1670050"/>
              <a:ext cx="1466850" cy="2317750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  <a:effectLst>
              <a:softEdge rad="127000"/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68F06A-7F4B-47EF-9CEC-6E010B9AFC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9" r="11252" b="26287"/>
            <a:stretch/>
          </p:blipFill>
          <p:spPr bwMode="auto">
            <a:xfrm>
              <a:off x="10765633" y="2844233"/>
              <a:ext cx="1140618" cy="925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lternative trademarked logos - do not use">
              <a:extLst>
                <a:ext uri="{FF2B5EF4-FFF2-40B4-BE49-F238E27FC236}">
                  <a16:creationId xmlns:a16="http://schemas.microsoft.com/office/drawing/2014/main" id="{AA82146B-AC4D-40B9-83B1-9C7CA6C03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832920" y="1903620"/>
              <a:ext cx="1140618" cy="8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85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150C-DE41-4877-89FC-F6DDD08C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Standards in Procurement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134D3-0681-4FAB-8CEA-DEDF34392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110" y="1848203"/>
            <a:ext cx="5181600" cy="49441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4AB28D-03A0-43CF-A9BD-7B2C9BD0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176" y="1867606"/>
            <a:ext cx="5181600" cy="49441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113F5C-4F4A-4D71-8269-992AD441471E}"/>
              </a:ext>
            </a:extLst>
          </p:cNvPr>
          <p:cNvSpPr txBox="1">
            <a:spLocks/>
          </p:cNvSpPr>
          <p:nvPr/>
        </p:nvSpPr>
        <p:spPr>
          <a:xfrm>
            <a:off x="765110" y="2584623"/>
            <a:ext cx="5181600" cy="3060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Reduces the size &amp; complexity </a:t>
            </a:r>
            <a:br>
              <a:rPr lang="en-GB" sz="2400" dirty="0"/>
            </a:br>
            <a:r>
              <a:rPr lang="en-GB" sz="2400" dirty="0"/>
              <a:t>of tender specifications</a:t>
            </a:r>
          </a:p>
          <a:p>
            <a:r>
              <a:rPr lang="en-GB" sz="2400" dirty="0"/>
              <a:t>Helps create clear requirements</a:t>
            </a:r>
          </a:p>
          <a:p>
            <a:r>
              <a:rPr lang="en-GB" sz="2400" dirty="0"/>
              <a:t>Understood by Suppliers</a:t>
            </a:r>
          </a:p>
          <a:p>
            <a:r>
              <a:rPr lang="en-GB" sz="2400" dirty="0"/>
              <a:t>Reduces costs</a:t>
            </a:r>
          </a:p>
          <a:p>
            <a:r>
              <a:rPr lang="en-GB" sz="2400" dirty="0"/>
              <a:t>Drives ambition &amp; innovation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A829C3-DF27-42C3-907E-8320C78D97DF}"/>
              </a:ext>
            </a:extLst>
          </p:cNvPr>
          <p:cNvSpPr txBox="1">
            <a:spLocks/>
          </p:cNvSpPr>
          <p:nvPr/>
        </p:nvSpPr>
        <p:spPr>
          <a:xfrm>
            <a:off x="6245290" y="2584623"/>
            <a:ext cx="5181600" cy="282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Using the wrong standard</a:t>
            </a:r>
          </a:p>
          <a:p>
            <a:r>
              <a:rPr lang="en-GB" sz="2400" dirty="0"/>
              <a:t>Lack of adoption by sector</a:t>
            </a:r>
          </a:p>
          <a:p>
            <a:r>
              <a:rPr lang="en-GB" sz="2400" dirty="0"/>
              <a:t>Non-compliance by suppliers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501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3A6AE58-5824-425C-843D-56FBF62708A4}"/>
              </a:ext>
            </a:extLst>
          </p:cNvPr>
          <p:cNvSpPr>
            <a:spLocks noChangeAspect="1"/>
          </p:cNvSpPr>
          <p:nvPr/>
        </p:nvSpPr>
        <p:spPr>
          <a:xfrm>
            <a:off x="3375844" y="1141481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255EADFD-06DB-42B6-9D46-8E4DF4C5F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2" t="35790" r="6323" b="40746"/>
          <a:stretch/>
        </p:blipFill>
        <p:spPr>
          <a:xfrm>
            <a:off x="3396816" y="1218162"/>
            <a:ext cx="996880" cy="144360"/>
          </a:xfrm>
          <a:prstGeom prst="rect">
            <a:avLst/>
          </a:prstGeom>
        </p:spPr>
      </p:pic>
      <p:sp>
        <p:nvSpPr>
          <p:cNvPr id="435" name="Oval 434">
            <a:extLst>
              <a:ext uri="{FF2B5EF4-FFF2-40B4-BE49-F238E27FC236}">
                <a16:creationId xmlns:a16="http://schemas.microsoft.com/office/drawing/2014/main" id="{740DCA56-B84E-47CD-BA87-4DB0DE48DE36}"/>
              </a:ext>
            </a:extLst>
          </p:cNvPr>
          <p:cNvSpPr/>
          <p:nvPr/>
        </p:nvSpPr>
        <p:spPr>
          <a:xfrm>
            <a:off x="4123146" y="141521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4240421E-0084-40BA-AD40-929BBEAC3236}"/>
              </a:ext>
            </a:extLst>
          </p:cNvPr>
          <p:cNvSpPr/>
          <p:nvPr/>
        </p:nvSpPr>
        <p:spPr>
          <a:xfrm>
            <a:off x="4277572" y="1416051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id="{0227D68A-F55A-4CB8-8461-7278FE354E56}"/>
              </a:ext>
            </a:extLst>
          </p:cNvPr>
          <p:cNvSpPr>
            <a:spLocks noChangeAspect="1"/>
          </p:cNvSpPr>
          <p:nvPr/>
        </p:nvSpPr>
        <p:spPr>
          <a:xfrm>
            <a:off x="10971699" y="5672876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id="{0A2CEE2C-D467-40AA-B27C-37019F567C9C}"/>
              </a:ext>
            </a:extLst>
          </p:cNvPr>
          <p:cNvSpPr>
            <a:spLocks noChangeAspect="1"/>
          </p:cNvSpPr>
          <p:nvPr/>
        </p:nvSpPr>
        <p:spPr>
          <a:xfrm>
            <a:off x="10971699" y="5263222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392349DF-F73B-48BA-9300-1E56EFDD0452}"/>
              </a:ext>
            </a:extLst>
          </p:cNvPr>
          <p:cNvSpPr>
            <a:spLocks noChangeAspect="1"/>
          </p:cNvSpPr>
          <p:nvPr/>
        </p:nvSpPr>
        <p:spPr>
          <a:xfrm>
            <a:off x="9655838" y="883955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ontact us - Cambridgeshire County Council">
            <a:extLst>
              <a:ext uri="{FF2B5EF4-FFF2-40B4-BE49-F238E27FC236}">
                <a16:creationId xmlns:a16="http://schemas.microsoft.com/office/drawing/2014/main" id="{446F235B-057C-4D06-BC91-1E77A6D0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97" y="922067"/>
            <a:ext cx="873573" cy="2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C32ABE2-DE8B-43D2-9CD3-E99523348F98}"/>
              </a:ext>
            </a:extLst>
          </p:cNvPr>
          <p:cNvSpPr>
            <a:spLocks noChangeAspect="1"/>
          </p:cNvSpPr>
          <p:nvPr/>
        </p:nvSpPr>
        <p:spPr>
          <a:xfrm>
            <a:off x="9663257" y="1798934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16E3A670-E5CD-42CB-A17A-F62AEED8F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31" b="3045"/>
          <a:stretch/>
        </p:blipFill>
        <p:spPr>
          <a:xfrm>
            <a:off x="9707963" y="2256969"/>
            <a:ext cx="376965" cy="345387"/>
          </a:xfrm>
          <a:prstGeom prst="rect">
            <a:avLst/>
          </a:prstGeom>
        </p:spPr>
      </p:pic>
      <p:sp>
        <p:nvSpPr>
          <p:cNvPr id="252" name="Oval 251">
            <a:extLst>
              <a:ext uri="{FF2B5EF4-FFF2-40B4-BE49-F238E27FC236}">
                <a16:creationId xmlns:a16="http://schemas.microsoft.com/office/drawing/2014/main" id="{87D32E81-5898-4B82-AC47-F4320663350A}"/>
              </a:ext>
            </a:extLst>
          </p:cNvPr>
          <p:cNvSpPr/>
          <p:nvPr/>
        </p:nvSpPr>
        <p:spPr>
          <a:xfrm>
            <a:off x="10435142" y="2468931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7FEE8B-0D82-4B41-8D76-8AD81AE0F524}"/>
              </a:ext>
            </a:extLst>
          </p:cNvPr>
          <p:cNvGrpSpPr/>
          <p:nvPr/>
        </p:nvGrpSpPr>
        <p:grpSpPr>
          <a:xfrm>
            <a:off x="9663257" y="1349088"/>
            <a:ext cx="920178" cy="364496"/>
            <a:chOff x="10364427" y="888585"/>
            <a:chExt cx="920178" cy="364496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EEF3916F-70C4-4E7C-8231-EDC9C81D6E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64427" y="888585"/>
              <a:ext cx="908601" cy="359550"/>
            </a:xfrm>
            <a:prstGeom prst="roundRect">
              <a:avLst>
                <a:gd name="adj" fmla="val 7384"/>
              </a:avLst>
            </a:prstGeom>
            <a:solidFill>
              <a:schemeClr val="bg1"/>
            </a:solidFill>
            <a:ln>
              <a:solidFill>
                <a:srgbClr val="9A9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79F2281B-C49C-42D1-A2CC-BC10B6F86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002" t="34538" r="5795" b="34862"/>
            <a:stretch/>
          </p:blipFill>
          <p:spPr>
            <a:xfrm>
              <a:off x="10407467" y="908976"/>
              <a:ext cx="843421" cy="234325"/>
            </a:xfrm>
            <a:prstGeom prst="rect">
              <a:avLst/>
            </a:prstGeom>
          </p:spPr>
        </p:pic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310F4064-E047-46FF-98B6-6B8FC0DE1198}"/>
                </a:ext>
              </a:extLst>
            </p:cNvPr>
            <p:cNvSpPr/>
            <p:nvPr/>
          </p:nvSpPr>
          <p:spPr>
            <a:xfrm>
              <a:off x="11140605" y="1109081"/>
              <a:ext cx="144000" cy="14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</a:t>
              </a:r>
            </a:p>
          </p:txBody>
        </p:sp>
      </p:grpSp>
      <p:sp>
        <p:nvSpPr>
          <p:cNvPr id="262" name="Oval 261">
            <a:extLst>
              <a:ext uri="{FF2B5EF4-FFF2-40B4-BE49-F238E27FC236}">
                <a16:creationId xmlns:a16="http://schemas.microsoft.com/office/drawing/2014/main" id="{7265FA12-BAF3-477B-9134-03899EE36D4F}"/>
              </a:ext>
            </a:extLst>
          </p:cNvPr>
          <p:cNvSpPr/>
          <p:nvPr/>
        </p:nvSpPr>
        <p:spPr>
          <a:xfrm>
            <a:off x="10424306" y="202637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98DA591E-4128-4695-9306-A680FD24063A}"/>
              </a:ext>
            </a:extLst>
          </p:cNvPr>
          <p:cNvSpPr>
            <a:spLocks noChangeAspect="1"/>
          </p:cNvSpPr>
          <p:nvPr/>
        </p:nvSpPr>
        <p:spPr>
          <a:xfrm>
            <a:off x="9663257" y="2248780"/>
            <a:ext cx="908601" cy="359550"/>
          </a:xfrm>
          <a:prstGeom prst="roundRect">
            <a:avLst>
              <a:gd name="adj" fmla="val 7384"/>
            </a:avLst>
          </a:prstGeom>
          <a:noFill/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B2C10C13-AFBF-49FB-A2C3-B62F0B983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03" t="18492" r="6909" b="11525"/>
          <a:stretch/>
        </p:blipFill>
        <p:spPr>
          <a:xfrm>
            <a:off x="9747135" y="1842645"/>
            <a:ext cx="644591" cy="248432"/>
          </a:xfrm>
          <a:prstGeom prst="rect">
            <a:avLst/>
          </a:prstGeom>
        </p:spPr>
      </p:pic>
      <p:sp>
        <p:nvSpPr>
          <p:cNvPr id="290" name="Oval 289">
            <a:extLst>
              <a:ext uri="{FF2B5EF4-FFF2-40B4-BE49-F238E27FC236}">
                <a16:creationId xmlns:a16="http://schemas.microsoft.com/office/drawing/2014/main" id="{7366570D-D0C2-433A-83A9-4F4A4B9CECBA}"/>
              </a:ext>
            </a:extLst>
          </p:cNvPr>
          <p:cNvSpPr/>
          <p:nvPr/>
        </p:nvSpPr>
        <p:spPr>
          <a:xfrm>
            <a:off x="10423525" y="1104451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0936CCC-A0C6-4304-B780-C8E9135260BD}"/>
              </a:ext>
            </a:extLst>
          </p:cNvPr>
          <p:cNvSpPr>
            <a:spLocks noChangeAspect="1"/>
          </p:cNvSpPr>
          <p:nvPr/>
        </p:nvSpPr>
        <p:spPr>
          <a:xfrm>
            <a:off x="10971699" y="2488734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AD8BF60-BF9F-4145-9DEA-444E9F90DE13}"/>
              </a:ext>
            </a:extLst>
          </p:cNvPr>
          <p:cNvSpPr txBox="1"/>
          <p:nvPr/>
        </p:nvSpPr>
        <p:spPr>
          <a:xfrm>
            <a:off x="10925362" y="2017713"/>
            <a:ext cx="845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Planned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Integrations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DFB6F0F8-325A-45B8-BC17-F6D6676A1064}"/>
              </a:ext>
            </a:extLst>
          </p:cNvPr>
          <p:cNvSpPr>
            <a:spLocks noChangeAspect="1"/>
          </p:cNvSpPr>
          <p:nvPr/>
        </p:nvSpPr>
        <p:spPr>
          <a:xfrm>
            <a:off x="10971699" y="2887233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1AE33F47-C4CF-4381-83D1-8978E1EC2FC9}"/>
              </a:ext>
            </a:extLst>
          </p:cNvPr>
          <p:cNvSpPr>
            <a:spLocks noChangeAspect="1"/>
          </p:cNvSpPr>
          <p:nvPr/>
        </p:nvSpPr>
        <p:spPr>
          <a:xfrm>
            <a:off x="10971699" y="3285733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01F0CEC1-37FF-4CAD-ADAA-E993E0353BDF}"/>
              </a:ext>
            </a:extLst>
          </p:cNvPr>
          <p:cNvSpPr>
            <a:spLocks noChangeAspect="1"/>
          </p:cNvSpPr>
          <p:nvPr/>
        </p:nvSpPr>
        <p:spPr>
          <a:xfrm>
            <a:off x="10971699" y="3646643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7ECB2D90-C192-4C9E-8916-07C3408E099D}"/>
              </a:ext>
            </a:extLst>
          </p:cNvPr>
          <p:cNvSpPr>
            <a:spLocks noChangeAspect="1"/>
          </p:cNvSpPr>
          <p:nvPr/>
        </p:nvSpPr>
        <p:spPr>
          <a:xfrm>
            <a:off x="10971699" y="4045142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FE284E37-8C9F-41C5-A8C6-ECD4C61BA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0120" y="2580990"/>
            <a:ext cx="635586" cy="14439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922AE74D-E30D-47DE-876B-8DE342709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7859" y="2949891"/>
            <a:ext cx="620108" cy="177524"/>
          </a:xfrm>
          <a:prstGeom prst="rect">
            <a:avLst/>
          </a:prstGeom>
        </p:spPr>
      </p:pic>
      <p:pic>
        <p:nvPicPr>
          <p:cNvPr id="207" name="Picture 18" descr="Parking Enforcement Software - ZatPark">
            <a:extLst>
              <a:ext uri="{FF2B5EF4-FFF2-40B4-BE49-F238E27FC236}">
                <a16:creationId xmlns:a16="http://schemas.microsoft.com/office/drawing/2014/main" id="{56FC34F8-9E32-45B7-96B6-6D7AE9D2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435" y="3734623"/>
            <a:ext cx="604956" cy="1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0" descr="Integrations - ZatPark">
            <a:extLst>
              <a:ext uri="{FF2B5EF4-FFF2-40B4-BE49-F238E27FC236}">
                <a16:creationId xmlns:a16="http://schemas.microsoft.com/office/drawing/2014/main" id="{353498F4-0CA3-42E7-BE5D-7160771B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348" y="3991986"/>
            <a:ext cx="429131" cy="4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2" descr="Introduction of a new Company Name - Flowbird Transport Intelligence">
            <a:extLst>
              <a:ext uri="{FF2B5EF4-FFF2-40B4-BE49-F238E27FC236}">
                <a16:creationId xmlns:a16="http://schemas.microsoft.com/office/drawing/2014/main" id="{7DB7A52A-69C6-4870-B887-553EAA7DD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11801"/>
          <a:stretch/>
        </p:blipFill>
        <p:spPr bwMode="auto">
          <a:xfrm>
            <a:off x="11098659" y="3306738"/>
            <a:ext cx="498508" cy="2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C64E4B18-37D1-4DF2-98E0-C093F8A631B2}"/>
              </a:ext>
            </a:extLst>
          </p:cNvPr>
          <p:cNvSpPr>
            <a:spLocks noChangeAspect="1"/>
          </p:cNvSpPr>
          <p:nvPr/>
        </p:nvSpPr>
        <p:spPr>
          <a:xfrm>
            <a:off x="10971699" y="4443914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1" name="Picture 2" descr="Sagoss Group - Home | Facebook">
            <a:extLst>
              <a:ext uri="{FF2B5EF4-FFF2-40B4-BE49-F238E27FC236}">
                <a16:creationId xmlns:a16="http://schemas.microsoft.com/office/drawing/2014/main" id="{FDEF54DF-FCDE-4F30-9C90-86A63B33C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15" y="4481195"/>
            <a:ext cx="243796" cy="2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6B39DE4-3CA0-474B-87AB-3D7A5FF418C6}"/>
              </a:ext>
            </a:extLst>
          </p:cNvPr>
          <p:cNvGrpSpPr/>
          <p:nvPr/>
        </p:nvGrpSpPr>
        <p:grpSpPr>
          <a:xfrm>
            <a:off x="4445930" y="3162788"/>
            <a:ext cx="2446176" cy="531845"/>
            <a:chOff x="4710404" y="3335695"/>
            <a:chExt cx="2446176" cy="53184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8E1958F-E949-49BE-BF66-F3B09C3CEB29}"/>
                </a:ext>
              </a:extLst>
            </p:cNvPr>
            <p:cNvGrpSpPr/>
            <p:nvPr/>
          </p:nvGrpSpPr>
          <p:grpSpPr>
            <a:xfrm>
              <a:off x="4710404" y="3335695"/>
              <a:ext cx="2446176" cy="531845"/>
              <a:chOff x="4710404" y="2990461"/>
              <a:chExt cx="2771192" cy="87707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D957E5B-A9B3-4436-915C-1F6285BA4CFA}"/>
                  </a:ext>
                </a:extLst>
              </p:cNvPr>
              <p:cNvSpPr/>
              <p:nvPr/>
            </p:nvSpPr>
            <p:spPr>
              <a:xfrm>
                <a:off x="4710404" y="2990461"/>
                <a:ext cx="2771192" cy="877079"/>
              </a:xfrm>
              <a:prstGeom prst="roundRect">
                <a:avLst>
                  <a:gd name="adj" fmla="val 6029"/>
                </a:avLst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7DF04C-F2E3-47A4-AA8E-22EE0530E8CA}"/>
                  </a:ext>
                </a:extLst>
              </p:cNvPr>
              <p:cNvSpPr/>
              <p:nvPr/>
            </p:nvSpPr>
            <p:spPr>
              <a:xfrm>
                <a:off x="4849298" y="3163077"/>
                <a:ext cx="1791477" cy="5318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Parking Platform Pilots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EB4972-996E-46B0-B746-73BB45358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8310" y="3440366"/>
              <a:ext cx="451580" cy="336283"/>
            </a:xfrm>
            <a:prstGeom prst="rect">
              <a:avLst/>
            </a:prstGeom>
          </p:spPr>
        </p:pic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FED747DF-98D6-434C-B017-06C28AA872BD}"/>
              </a:ext>
            </a:extLst>
          </p:cNvPr>
          <p:cNvGrpSpPr/>
          <p:nvPr/>
        </p:nvGrpSpPr>
        <p:grpSpPr>
          <a:xfrm>
            <a:off x="4977685" y="4741675"/>
            <a:ext cx="1521165" cy="1237044"/>
            <a:chOff x="10656710" y="4937930"/>
            <a:chExt cx="1521165" cy="12370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B3817E-775A-4D36-821F-583F2CFBAABA}"/>
                </a:ext>
              </a:extLst>
            </p:cNvPr>
            <p:cNvSpPr txBox="1"/>
            <p:nvPr/>
          </p:nvSpPr>
          <p:spPr>
            <a:xfrm>
              <a:off x="10872710" y="5387174"/>
              <a:ext cx="13051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ANPR Frictionless Payment</a:t>
              </a:r>
            </a:p>
          </p:txBody>
        </p: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6FBAAF00-AD68-41D1-90C9-42B14B707F69}"/>
                </a:ext>
              </a:extLst>
            </p:cNvPr>
            <p:cNvGrpSpPr/>
            <p:nvPr/>
          </p:nvGrpSpPr>
          <p:grpSpPr>
            <a:xfrm>
              <a:off x="10656710" y="4937930"/>
              <a:ext cx="1445824" cy="1237044"/>
              <a:chOff x="10656710" y="4937930"/>
              <a:chExt cx="1445824" cy="123704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AF7CF5F-7328-4B68-A4A2-3EF2B49E1AE6}"/>
                  </a:ext>
                </a:extLst>
              </p:cNvPr>
              <p:cNvSpPr/>
              <p:nvPr/>
            </p:nvSpPr>
            <p:spPr>
              <a:xfrm>
                <a:off x="10656710" y="4944782"/>
                <a:ext cx="144000" cy="144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0935B3A-EE83-4EE5-98BC-EFFD19621A44}"/>
                  </a:ext>
                </a:extLst>
              </p:cNvPr>
              <p:cNvSpPr/>
              <p:nvPr/>
            </p:nvSpPr>
            <p:spPr>
              <a:xfrm>
                <a:off x="10656710" y="5167691"/>
                <a:ext cx="144000" cy="144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1DDBB2-10ED-4C50-A2BD-935073AF7EA5}"/>
                  </a:ext>
                </a:extLst>
              </p:cNvPr>
              <p:cNvSpPr/>
              <p:nvPr/>
            </p:nvSpPr>
            <p:spPr>
              <a:xfrm>
                <a:off x="10656710" y="5390600"/>
                <a:ext cx="144000" cy="144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FE952F-0DE1-4DF0-AF09-E4FE08512DEC}"/>
                  </a:ext>
                </a:extLst>
              </p:cNvPr>
              <p:cNvSpPr/>
              <p:nvPr/>
            </p:nvSpPr>
            <p:spPr>
              <a:xfrm>
                <a:off x="10656710" y="5613509"/>
                <a:ext cx="144000" cy="144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2D82D9-8513-4721-8B69-9F223E2C7E77}"/>
                  </a:ext>
                </a:extLst>
              </p:cNvPr>
              <p:cNvSpPr txBox="1"/>
              <p:nvPr/>
            </p:nvSpPr>
            <p:spPr>
              <a:xfrm>
                <a:off x="10872710" y="4937930"/>
                <a:ext cx="97815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Parking Availability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44BC3-5E72-455E-9DDA-B7BEBC3CC2CF}"/>
                  </a:ext>
                </a:extLst>
              </p:cNvPr>
              <p:cNvSpPr txBox="1"/>
              <p:nvPr/>
            </p:nvSpPr>
            <p:spPr>
              <a:xfrm>
                <a:off x="10872710" y="5162552"/>
                <a:ext cx="9829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Payment on Arrival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C583FF-6581-4371-A09F-C852672FB676}"/>
                  </a:ext>
                </a:extLst>
              </p:cNvPr>
              <p:cNvSpPr txBox="1"/>
              <p:nvPr/>
            </p:nvSpPr>
            <p:spPr>
              <a:xfrm>
                <a:off x="10872710" y="5611796"/>
                <a:ext cx="122982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Pay on Departure by App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A060CCC-AAA2-4E7B-9FEB-029FB7E902B7}"/>
                  </a:ext>
                </a:extLst>
              </p:cNvPr>
              <p:cNvSpPr/>
              <p:nvPr/>
            </p:nvSpPr>
            <p:spPr>
              <a:xfrm>
                <a:off x="10656710" y="5836420"/>
                <a:ext cx="144000" cy="144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050171-D791-415A-848B-14EA74F6CD8C}"/>
                  </a:ext>
                </a:extLst>
              </p:cNvPr>
              <p:cNvSpPr txBox="1"/>
              <p:nvPr/>
            </p:nvSpPr>
            <p:spPr>
              <a:xfrm>
                <a:off x="10872710" y="5836420"/>
                <a:ext cx="1124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Public Sector Working </a:t>
                </a:r>
                <a:b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Group Member</a:t>
                </a: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3D06D2-4331-4CB0-8F4C-AD6176A8F689}"/>
              </a:ext>
            </a:extLst>
          </p:cNvPr>
          <p:cNvSpPr>
            <a:spLocks noChangeAspect="1"/>
          </p:cNvSpPr>
          <p:nvPr/>
        </p:nvSpPr>
        <p:spPr>
          <a:xfrm>
            <a:off x="496585" y="991088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A3BAE4-6925-4908-B739-082324E44F16}"/>
              </a:ext>
            </a:extLst>
          </p:cNvPr>
          <p:cNvSpPr>
            <a:spLocks noChangeAspect="1"/>
          </p:cNvSpPr>
          <p:nvPr/>
        </p:nvSpPr>
        <p:spPr>
          <a:xfrm>
            <a:off x="496585" y="1739353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C056713-29DB-490A-B380-FB731D9546C7}"/>
              </a:ext>
            </a:extLst>
          </p:cNvPr>
          <p:cNvSpPr>
            <a:spLocks noChangeAspect="1"/>
          </p:cNvSpPr>
          <p:nvPr/>
        </p:nvSpPr>
        <p:spPr>
          <a:xfrm>
            <a:off x="496585" y="2487618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3C500CD-6E48-4C2D-8207-F970C4BF00AB}"/>
              </a:ext>
            </a:extLst>
          </p:cNvPr>
          <p:cNvSpPr>
            <a:spLocks noChangeAspect="1"/>
          </p:cNvSpPr>
          <p:nvPr/>
        </p:nvSpPr>
        <p:spPr>
          <a:xfrm>
            <a:off x="496585" y="3235883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C445132-4A64-41C6-9D1E-C96CE26B9854}"/>
              </a:ext>
            </a:extLst>
          </p:cNvPr>
          <p:cNvSpPr>
            <a:spLocks noChangeAspect="1"/>
          </p:cNvSpPr>
          <p:nvPr/>
        </p:nvSpPr>
        <p:spPr>
          <a:xfrm>
            <a:off x="496585" y="3984148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4750EE-0A7D-4247-828A-B08C3077FFEC}"/>
              </a:ext>
            </a:extLst>
          </p:cNvPr>
          <p:cNvSpPr>
            <a:spLocks noChangeAspect="1"/>
          </p:cNvSpPr>
          <p:nvPr/>
        </p:nvSpPr>
        <p:spPr>
          <a:xfrm>
            <a:off x="496585" y="4732413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C1ACD1-AB9E-4245-9ADC-9D4E2F21292E}"/>
              </a:ext>
            </a:extLst>
          </p:cNvPr>
          <p:cNvSpPr>
            <a:spLocks noChangeAspect="1"/>
          </p:cNvSpPr>
          <p:nvPr/>
        </p:nvSpPr>
        <p:spPr>
          <a:xfrm>
            <a:off x="496585" y="5480679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688137F-E736-484F-A515-CF58774263D9}"/>
              </a:ext>
            </a:extLst>
          </p:cNvPr>
          <p:cNvCxnSpPr>
            <a:cxnSpLocks/>
          </p:cNvCxnSpPr>
          <p:nvPr/>
        </p:nvCxnSpPr>
        <p:spPr>
          <a:xfrm>
            <a:off x="1522093" y="1328188"/>
            <a:ext cx="2845220" cy="1759968"/>
          </a:xfrm>
          <a:prstGeom prst="bentConnector3">
            <a:avLst>
              <a:gd name="adj1" fmla="val 30835"/>
            </a:avLst>
          </a:prstGeom>
          <a:ln>
            <a:solidFill>
              <a:srgbClr val="D9D9D9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23935001-EEEA-4FA8-A7C7-9D3EA5260A7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535290" y="1944870"/>
            <a:ext cx="2845818" cy="1251464"/>
          </a:xfrm>
          <a:prstGeom prst="bentConnector3">
            <a:avLst>
              <a:gd name="adj1" fmla="val 26539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F1A6AE00-0F62-4710-A467-F795F832CAE4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535290" y="2693135"/>
            <a:ext cx="2844007" cy="611565"/>
          </a:xfrm>
          <a:prstGeom prst="bentConnector3">
            <a:avLst>
              <a:gd name="adj1" fmla="val 2237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D1DCDB5A-08DA-4832-9157-24E0E384EB53}"/>
              </a:ext>
            </a:extLst>
          </p:cNvPr>
          <p:cNvCxnSpPr>
            <a:cxnSpLocks/>
          </p:cNvCxnSpPr>
          <p:nvPr/>
        </p:nvCxnSpPr>
        <p:spPr>
          <a:xfrm>
            <a:off x="1533525" y="3413126"/>
            <a:ext cx="2841625" cy="317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DB4AAA28-BA6A-4026-A785-9CD017F33C4B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535290" y="3507581"/>
            <a:ext cx="2841448" cy="682084"/>
          </a:xfrm>
          <a:prstGeom prst="bentConnector3">
            <a:avLst>
              <a:gd name="adj1" fmla="val 22428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1ABBD6B4-F4D8-4DEB-BAD6-A92E7176FAEA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535290" y="3609975"/>
            <a:ext cx="2839066" cy="1327955"/>
          </a:xfrm>
          <a:prstGeom prst="bentConnector3">
            <a:avLst>
              <a:gd name="adj1" fmla="val 26432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89230D17-11FF-4FBA-B559-C5397D4A537A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1535290" y="3712369"/>
            <a:ext cx="2836685" cy="1973827"/>
          </a:xfrm>
          <a:prstGeom prst="bentConnector3">
            <a:avLst>
              <a:gd name="adj1" fmla="val 30357"/>
            </a:avLst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43CCBB-29F8-43D6-A9BF-4F47CE5528B1}"/>
              </a:ext>
            </a:extLst>
          </p:cNvPr>
          <p:cNvSpPr txBox="1"/>
          <p:nvPr/>
        </p:nvSpPr>
        <p:spPr>
          <a:xfrm rot="16200000">
            <a:off x="-232946" y="3370305"/>
            <a:ext cx="1122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Providers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259E12-376C-49ED-8B9C-49E8E6EAFE47}"/>
              </a:ext>
            </a:extLst>
          </p:cNvPr>
          <p:cNvSpPr>
            <a:spLocks noChangeAspect="1"/>
          </p:cNvSpPr>
          <p:nvPr/>
        </p:nvSpPr>
        <p:spPr>
          <a:xfrm>
            <a:off x="3473895" y="4794679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F280BAD-26AD-4CAE-9176-198ED1ED30F2}"/>
              </a:ext>
            </a:extLst>
          </p:cNvPr>
          <p:cNvSpPr>
            <a:spLocks noChangeAspect="1"/>
          </p:cNvSpPr>
          <p:nvPr/>
        </p:nvSpPr>
        <p:spPr>
          <a:xfrm>
            <a:off x="3473895" y="5378315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8D92EA-41D8-481E-B911-914C6F75E8A2}"/>
              </a:ext>
            </a:extLst>
          </p:cNvPr>
          <p:cNvSpPr txBox="1"/>
          <p:nvPr/>
        </p:nvSpPr>
        <p:spPr>
          <a:xfrm rot="16200000">
            <a:off x="2846803" y="4898983"/>
            <a:ext cx="9861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Providers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2AF8954B-DFBB-4A8B-A6B1-9921CEA97FBD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4512600" y="3891702"/>
            <a:ext cx="200818" cy="1108494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AA20EC4-8AAF-48ED-B144-84F1EC96C190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4512600" y="3892748"/>
            <a:ext cx="315504" cy="1691084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E0FCD3B-5C79-4B3A-AFF8-B7D5494E3439}"/>
              </a:ext>
            </a:extLst>
          </p:cNvPr>
          <p:cNvSpPr>
            <a:spLocks noChangeAspect="1"/>
          </p:cNvSpPr>
          <p:nvPr/>
        </p:nvSpPr>
        <p:spPr>
          <a:xfrm>
            <a:off x="3375844" y="1725118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868A718-7E44-4168-9269-5607E3979A77}"/>
              </a:ext>
            </a:extLst>
          </p:cNvPr>
          <p:cNvSpPr>
            <a:spLocks noChangeAspect="1"/>
          </p:cNvSpPr>
          <p:nvPr/>
        </p:nvSpPr>
        <p:spPr>
          <a:xfrm>
            <a:off x="3375844" y="2308754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DC212D-0BA8-4343-9288-E4CDE994D0F4}"/>
              </a:ext>
            </a:extLst>
          </p:cNvPr>
          <p:cNvSpPr txBox="1"/>
          <p:nvPr/>
        </p:nvSpPr>
        <p:spPr>
          <a:xfrm rot="16200000">
            <a:off x="2461016" y="1817506"/>
            <a:ext cx="15616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Parking System Providers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4B4A6E5F-C870-4DAE-94D1-77FD02CC7D82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4414549" y="1346998"/>
            <a:ext cx="414626" cy="1608927"/>
          </a:xfrm>
          <a:prstGeom prst="bentConnector2">
            <a:avLst/>
          </a:prstGeom>
          <a:ln>
            <a:solidFill>
              <a:srgbClr val="D9D9D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73391B99-5712-4B2D-A207-C5E6E9AD1CA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4414549" y="2514271"/>
            <a:ext cx="179676" cy="443303"/>
          </a:xfrm>
          <a:prstGeom prst="bentConnector2">
            <a:avLst/>
          </a:prstGeom>
          <a:ln>
            <a:solidFill>
              <a:srgbClr val="D9D9D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711122-29CE-4B4C-B844-BD852C0AB5F9}"/>
              </a:ext>
            </a:extLst>
          </p:cNvPr>
          <p:cNvSpPr>
            <a:spLocks noChangeAspect="1"/>
          </p:cNvSpPr>
          <p:nvPr/>
        </p:nvSpPr>
        <p:spPr>
          <a:xfrm>
            <a:off x="6764771" y="4212567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38293BF-B93B-4C5F-AE0F-78BFDDC39CC7}"/>
              </a:ext>
            </a:extLst>
          </p:cNvPr>
          <p:cNvSpPr>
            <a:spLocks noChangeAspect="1"/>
          </p:cNvSpPr>
          <p:nvPr/>
        </p:nvSpPr>
        <p:spPr>
          <a:xfrm>
            <a:off x="6764771" y="4796204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EB40ED6-7EE2-401F-8F44-EB80F3AD6CAD}"/>
              </a:ext>
            </a:extLst>
          </p:cNvPr>
          <p:cNvSpPr>
            <a:spLocks noChangeAspect="1"/>
          </p:cNvSpPr>
          <p:nvPr/>
        </p:nvSpPr>
        <p:spPr>
          <a:xfrm>
            <a:off x="6764771" y="5379840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5FD653-BF38-4525-A7C7-6763970007E3}"/>
              </a:ext>
            </a:extLst>
          </p:cNvPr>
          <p:cNvSpPr txBox="1"/>
          <p:nvPr/>
        </p:nvSpPr>
        <p:spPr>
          <a:xfrm rot="16200000">
            <a:off x="7033228" y="4911431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Enforcement System Providers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1C85CAC-814A-4662-BD45-D96CD2697A97}"/>
              </a:ext>
            </a:extLst>
          </p:cNvPr>
          <p:cNvCxnSpPr>
            <a:cxnSpLocks/>
            <a:stCxn id="79" idx="1"/>
          </p:cNvCxnSpPr>
          <p:nvPr/>
        </p:nvCxnSpPr>
        <p:spPr>
          <a:xfrm rot="10800000">
            <a:off x="6658247" y="3894272"/>
            <a:ext cx="106525" cy="523812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A7C47CFB-D276-4EFA-A612-15A9C8F228A8}"/>
              </a:ext>
            </a:extLst>
          </p:cNvPr>
          <p:cNvCxnSpPr>
            <a:cxnSpLocks/>
            <a:stCxn id="80" idx="1"/>
          </p:cNvCxnSpPr>
          <p:nvPr/>
        </p:nvCxnSpPr>
        <p:spPr>
          <a:xfrm rot="10800000">
            <a:off x="6561961" y="3895607"/>
            <a:ext cx="202811" cy="1106114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E501FD46-F0EC-4057-8A02-8BEE00260F6A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>
            <a:off x="6466711" y="3897991"/>
            <a:ext cx="298061" cy="1687367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7088FED-C362-412F-BBCB-79353F83FA76}"/>
              </a:ext>
            </a:extLst>
          </p:cNvPr>
          <p:cNvSpPr>
            <a:spLocks noChangeAspect="1"/>
          </p:cNvSpPr>
          <p:nvPr/>
        </p:nvSpPr>
        <p:spPr>
          <a:xfrm>
            <a:off x="6365425" y="1175109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D9AF61D-4CA7-4C47-9704-14F7BA056CF8}"/>
              </a:ext>
            </a:extLst>
          </p:cNvPr>
          <p:cNvSpPr>
            <a:spLocks noChangeAspect="1"/>
          </p:cNvSpPr>
          <p:nvPr/>
        </p:nvSpPr>
        <p:spPr>
          <a:xfrm>
            <a:off x="6365425" y="1651054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015C1A0-5547-4B5A-B4C6-2967E53E132F}"/>
              </a:ext>
            </a:extLst>
          </p:cNvPr>
          <p:cNvSpPr>
            <a:spLocks noChangeAspect="1"/>
          </p:cNvSpPr>
          <p:nvPr/>
        </p:nvSpPr>
        <p:spPr>
          <a:xfrm>
            <a:off x="6365425" y="2126999"/>
            <a:ext cx="1038705" cy="411034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74AFE8-1314-45E7-99F6-6323F403BDB4}"/>
              </a:ext>
            </a:extLst>
          </p:cNvPr>
          <p:cNvSpPr txBox="1"/>
          <p:nvPr/>
        </p:nvSpPr>
        <p:spPr>
          <a:xfrm rot="16200000">
            <a:off x="6855899" y="1791153"/>
            <a:ext cx="14221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Operators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835DA30-6923-4C3B-BEC5-5252D467310D}"/>
              </a:ext>
            </a:extLst>
          </p:cNvPr>
          <p:cNvSpPr>
            <a:spLocks noChangeAspect="1"/>
          </p:cNvSpPr>
          <p:nvPr/>
        </p:nvSpPr>
        <p:spPr>
          <a:xfrm>
            <a:off x="8648267" y="894952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9257E91-5D40-45C5-92E0-FAF6C1845D64}"/>
              </a:ext>
            </a:extLst>
          </p:cNvPr>
          <p:cNvSpPr>
            <a:spLocks noChangeAspect="1"/>
          </p:cNvSpPr>
          <p:nvPr/>
        </p:nvSpPr>
        <p:spPr>
          <a:xfrm>
            <a:off x="8648267" y="1351885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511F6A7-117E-4EFB-8E64-8DC4977F1220}"/>
              </a:ext>
            </a:extLst>
          </p:cNvPr>
          <p:cNvSpPr>
            <a:spLocks noChangeAspect="1"/>
          </p:cNvSpPr>
          <p:nvPr/>
        </p:nvSpPr>
        <p:spPr>
          <a:xfrm>
            <a:off x="8648267" y="1801731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3CF27468-752A-45DF-BD0A-D24547B86812}"/>
              </a:ext>
            </a:extLst>
          </p:cNvPr>
          <p:cNvSpPr>
            <a:spLocks noChangeAspect="1"/>
          </p:cNvSpPr>
          <p:nvPr/>
        </p:nvSpPr>
        <p:spPr>
          <a:xfrm>
            <a:off x="8648267" y="2251577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F9577594-5C05-48D0-9B03-56D731759BB5}"/>
              </a:ext>
            </a:extLst>
          </p:cNvPr>
          <p:cNvSpPr>
            <a:spLocks noChangeAspect="1"/>
          </p:cNvSpPr>
          <p:nvPr/>
        </p:nvSpPr>
        <p:spPr>
          <a:xfrm>
            <a:off x="8648267" y="2701423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376324F-7DC8-42B9-85D1-D2EA6A461272}"/>
              </a:ext>
            </a:extLst>
          </p:cNvPr>
          <p:cNvSpPr txBox="1"/>
          <p:nvPr/>
        </p:nvSpPr>
        <p:spPr>
          <a:xfrm rot="16200000">
            <a:off x="7277898" y="2342686"/>
            <a:ext cx="24561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Sector &amp; Local Authority Operators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E78F239-D20A-4ECC-930D-E67D19F65122}"/>
              </a:ext>
            </a:extLst>
          </p:cNvPr>
          <p:cNvSpPr>
            <a:spLocks noChangeAspect="1"/>
          </p:cNvSpPr>
          <p:nvPr/>
        </p:nvSpPr>
        <p:spPr>
          <a:xfrm>
            <a:off x="9655802" y="2699854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" name="Picture 2" descr="Parkopedia Launches Dedicated Japan Business">
            <a:extLst>
              <a:ext uri="{FF2B5EF4-FFF2-40B4-BE49-F238E27FC236}">
                <a16:creationId xmlns:a16="http://schemas.microsoft.com/office/drawing/2014/main" id="{37D404EB-540C-42C3-BBA2-3E09FAA83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33730" r="4108" b="32709"/>
          <a:stretch/>
        </p:blipFill>
        <p:spPr bwMode="auto">
          <a:xfrm>
            <a:off x="579575" y="1151058"/>
            <a:ext cx="709755" cy="1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A44AC4F1-F99F-4C80-9C05-968A620EA009}"/>
              </a:ext>
            </a:extLst>
          </p:cNvPr>
          <p:cNvSpPr/>
          <p:nvPr/>
        </p:nvSpPr>
        <p:spPr>
          <a:xfrm>
            <a:off x="1394814" y="126541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2B751328-1948-44C2-9DA0-A0113E9C7A9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9822" b="27048"/>
          <a:stretch/>
        </p:blipFill>
        <p:spPr>
          <a:xfrm>
            <a:off x="8694881" y="934919"/>
            <a:ext cx="781086" cy="177135"/>
          </a:xfrm>
          <a:prstGeom prst="rect">
            <a:avLst/>
          </a:prstGeom>
        </p:spPr>
      </p:pic>
      <p:sp>
        <p:nvSpPr>
          <p:cNvPr id="157" name="Oval 156">
            <a:extLst>
              <a:ext uri="{FF2B5EF4-FFF2-40B4-BE49-F238E27FC236}">
                <a16:creationId xmlns:a16="http://schemas.microsoft.com/office/drawing/2014/main" id="{4CE862B5-4866-427E-86B4-E1F494E7393D}"/>
              </a:ext>
            </a:extLst>
          </p:cNvPr>
          <p:cNvSpPr/>
          <p:nvPr/>
        </p:nvSpPr>
        <p:spPr>
          <a:xfrm>
            <a:off x="8961513" y="1114354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169C4E3E-9CF5-4542-ABDA-F2294F4A04AF}"/>
              </a:ext>
            </a:extLst>
          </p:cNvPr>
          <p:cNvSpPr/>
          <p:nvPr/>
        </p:nvSpPr>
        <p:spPr>
          <a:xfrm>
            <a:off x="9120085" y="1114354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E504A9A-E079-4046-855F-424D5418B3BD}"/>
              </a:ext>
            </a:extLst>
          </p:cNvPr>
          <p:cNvSpPr/>
          <p:nvPr/>
        </p:nvSpPr>
        <p:spPr>
          <a:xfrm>
            <a:off x="9278657" y="1114354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6B8AB085-FDCC-4A18-B9E9-1D4F016558E8}"/>
              </a:ext>
            </a:extLst>
          </p:cNvPr>
          <p:cNvSpPr/>
          <p:nvPr/>
        </p:nvSpPr>
        <p:spPr>
          <a:xfrm>
            <a:off x="9415370" y="1114354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1E7196F2-14AF-43DF-AB74-0A5561BCDD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6896" y="1767742"/>
            <a:ext cx="761202" cy="29228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208C58F4-45C0-4329-8DA4-1FB7E372864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128" t="13387" r="76539" b="76375"/>
          <a:stretch/>
        </p:blipFill>
        <p:spPr>
          <a:xfrm>
            <a:off x="527400" y="1998640"/>
            <a:ext cx="411982" cy="138320"/>
          </a:xfrm>
          <a:prstGeom prst="rect">
            <a:avLst/>
          </a:prstGeom>
        </p:spPr>
      </p:pic>
      <p:sp>
        <p:nvSpPr>
          <p:cNvPr id="166" name="Oval 165">
            <a:extLst>
              <a:ext uri="{FF2B5EF4-FFF2-40B4-BE49-F238E27FC236}">
                <a16:creationId xmlns:a16="http://schemas.microsoft.com/office/drawing/2014/main" id="{ACBE0841-5097-42FD-959D-A3A548DF715C}"/>
              </a:ext>
            </a:extLst>
          </p:cNvPr>
          <p:cNvSpPr/>
          <p:nvPr/>
        </p:nvSpPr>
        <p:spPr>
          <a:xfrm>
            <a:off x="1243528" y="2011508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327A8C5-6F99-4D1F-96F2-685CC3688AD6}"/>
              </a:ext>
            </a:extLst>
          </p:cNvPr>
          <p:cNvSpPr/>
          <p:nvPr/>
        </p:nvSpPr>
        <p:spPr>
          <a:xfrm>
            <a:off x="1394814" y="2011508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C5A98EC-07E9-4648-B2DE-5EE102C0CB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385" y="2522014"/>
            <a:ext cx="751250" cy="314638"/>
          </a:xfrm>
          <a:prstGeom prst="rect">
            <a:avLst/>
          </a:prstGeom>
        </p:spPr>
      </p:pic>
      <p:sp>
        <p:nvSpPr>
          <p:cNvPr id="169" name="Oval 168">
            <a:extLst>
              <a:ext uri="{FF2B5EF4-FFF2-40B4-BE49-F238E27FC236}">
                <a16:creationId xmlns:a16="http://schemas.microsoft.com/office/drawing/2014/main" id="{11EFD3CE-DD57-4881-929A-03DD2C412EBE}"/>
              </a:ext>
            </a:extLst>
          </p:cNvPr>
          <p:cNvSpPr/>
          <p:nvPr/>
        </p:nvSpPr>
        <p:spPr>
          <a:xfrm>
            <a:off x="1247971" y="275845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10AB357-7B74-43B6-BDF3-A4EC0BAF011E}"/>
              </a:ext>
            </a:extLst>
          </p:cNvPr>
          <p:cNvSpPr/>
          <p:nvPr/>
        </p:nvSpPr>
        <p:spPr>
          <a:xfrm>
            <a:off x="1399257" y="275845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4B7A2BE0-34BA-464A-BDE9-E4185149B8D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920" t="37079" r="7129" b="33181"/>
          <a:stretch/>
        </p:blipFill>
        <p:spPr>
          <a:xfrm>
            <a:off x="504642" y="3342869"/>
            <a:ext cx="1022589" cy="186041"/>
          </a:xfrm>
          <a:prstGeom prst="rect">
            <a:avLst/>
          </a:prstGeom>
        </p:spPr>
      </p:pic>
      <p:sp>
        <p:nvSpPr>
          <p:cNvPr id="172" name="Oval 171">
            <a:extLst>
              <a:ext uri="{FF2B5EF4-FFF2-40B4-BE49-F238E27FC236}">
                <a16:creationId xmlns:a16="http://schemas.microsoft.com/office/drawing/2014/main" id="{03E259C9-D3B9-44FC-90B0-FE1F813D23DE}"/>
              </a:ext>
            </a:extLst>
          </p:cNvPr>
          <p:cNvSpPr/>
          <p:nvPr/>
        </p:nvSpPr>
        <p:spPr>
          <a:xfrm>
            <a:off x="1243528" y="3507756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CFBC4DBC-7529-4D17-825F-056A859D855F}"/>
              </a:ext>
            </a:extLst>
          </p:cNvPr>
          <p:cNvSpPr/>
          <p:nvPr/>
        </p:nvSpPr>
        <p:spPr>
          <a:xfrm>
            <a:off x="1394814" y="3507756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664453BA-7375-4B96-AD58-AEEA7A0C105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314" t="25007" r="5348" b="30907"/>
          <a:stretch/>
        </p:blipFill>
        <p:spPr>
          <a:xfrm>
            <a:off x="524363" y="4021048"/>
            <a:ext cx="907824" cy="210697"/>
          </a:xfrm>
          <a:prstGeom prst="rect">
            <a:avLst/>
          </a:prstGeom>
        </p:spPr>
      </p:pic>
      <p:sp>
        <p:nvSpPr>
          <p:cNvPr id="175" name="Oval 174">
            <a:extLst>
              <a:ext uri="{FF2B5EF4-FFF2-40B4-BE49-F238E27FC236}">
                <a16:creationId xmlns:a16="http://schemas.microsoft.com/office/drawing/2014/main" id="{EF05EAEA-38C4-44E6-8B13-C3EDD56C3C4F}"/>
              </a:ext>
            </a:extLst>
          </p:cNvPr>
          <p:cNvSpPr/>
          <p:nvPr/>
        </p:nvSpPr>
        <p:spPr>
          <a:xfrm>
            <a:off x="1388909" y="4259191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6" name="Picture 4" descr="Car parking with APCOA PARKING IRELAND - APCOA Parking">
            <a:extLst>
              <a:ext uri="{FF2B5EF4-FFF2-40B4-BE49-F238E27FC236}">
                <a16:creationId xmlns:a16="http://schemas.microsoft.com/office/drawing/2014/main" id="{90FBB50A-38A5-456C-BC7C-582AA459F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31050" r="1090" b="33967"/>
          <a:stretch/>
        </p:blipFill>
        <p:spPr bwMode="auto">
          <a:xfrm>
            <a:off x="540196" y="4772476"/>
            <a:ext cx="987035" cy="2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F5F5204C-6F3B-4CBC-981F-01A79D7F3075}"/>
              </a:ext>
            </a:extLst>
          </p:cNvPr>
          <p:cNvSpPr/>
          <p:nvPr/>
        </p:nvSpPr>
        <p:spPr>
          <a:xfrm>
            <a:off x="1243528" y="5007456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CD7864A-C71D-48EF-AFCC-34F710388D31}"/>
              </a:ext>
            </a:extLst>
          </p:cNvPr>
          <p:cNvSpPr/>
          <p:nvPr/>
        </p:nvSpPr>
        <p:spPr>
          <a:xfrm>
            <a:off x="1394814" y="5007456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5B11CFCC-8195-4815-B6F5-303E18867E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253" y="5584643"/>
            <a:ext cx="886618" cy="173468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50495A09-1C52-4EC8-A5E6-4D82BC4B67A4}"/>
              </a:ext>
            </a:extLst>
          </p:cNvPr>
          <p:cNvSpPr/>
          <p:nvPr/>
        </p:nvSpPr>
        <p:spPr>
          <a:xfrm>
            <a:off x="1395437" y="5755240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C388905B-FAF1-448D-825A-964A66394F5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348" b="15063"/>
          <a:stretch/>
        </p:blipFill>
        <p:spPr>
          <a:xfrm>
            <a:off x="3616343" y="1799299"/>
            <a:ext cx="505281" cy="306146"/>
          </a:xfrm>
          <a:prstGeom prst="rect">
            <a:avLst/>
          </a:prstGeom>
        </p:spPr>
      </p:pic>
      <p:sp>
        <p:nvSpPr>
          <p:cNvPr id="183" name="Oval 182">
            <a:extLst>
              <a:ext uri="{FF2B5EF4-FFF2-40B4-BE49-F238E27FC236}">
                <a16:creationId xmlns:a16="http://schemas.microsoft.com/office/drawing/2014/main" id="{8A2102DA-4FE3-4631-BE35-DEFFF56D5BE5}"/>
              </a:ext>
            </a:extLst>
          </p:cNvPr>
          <p:cNvSpPr/>
          <p:nvPr/>
        </p:nvSpPr>
        <p:spPr>
          <a:xfrm>
            <a:off x="4121950" y="1999687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70468A83-3743-451B-818C-222E76781B9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21050" y="2451409"/>
            <a:ext cx="786819" cy="138245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B84C80DF-F0DB-41DE-BF85-87DAA047A5F5}"/>
              </a:ext>
            </a:extLst>
          </p:cNvPr>
          <p:cNvSpPr/>
          <p:nvPr/>
        </p:nvSpPr>
        <p:spPr>
          <a:xfrm>
            <a:off x="4266617" y="2577620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629250DF-FE28-4FF0-B0B0-D95A8DC9C02B}"/>
              </a:ext>
            </a:extLst>
          </p:cNvPr>
          <p:cNvSpPr/>
          <p:nvPr/>
        </p:nvSpPr>
        <p:spPr>
          <a:xfrm>
            <a:off x="4276376" y="2000523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95" name="Connector: Elbow 194">
            <a:extLst>
              <a:ext uri="{FF2B5EF4-FFF2-40B4-BE49-F238E27FC236}">
                <a16:creationId xmlns:a16="http://schemas.microsoft.com/office/drawing/2014/main" id="{0BB8CE2E-8209-4E53-AB0E-8FC287893B1F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4414549" y="1930635"/>
            <a:ext cx="298869" cy="1026940"/>
          </a:xfrm>
          <a:prstGeom prst="bentConnector2">
            <a:avLst/>
          </a:prstGeom>
          <a:ln>
            <a:solidFill>
              <a:srgbClr val="D9D9D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199">
            <a:extLst>
              <a:ext uri="{FF2B5EF4-FFF2-40B4-BE49-F238E27FC236}">
                <a16:creationId xmlns:a16="http://schemas.microsoft.com/office/drawing/2014/main" id="{76AE8A05-4409-47E2-8822-7840E8A4208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-576" t="36038" b="33373"/>
          <a:stretch/>
        </p:blipFill>
        <p:spPr>
          <a:xfrm>
            <a:off x="3522543" y="4901216"/>
            <a:ext cx="788346" cy="239770"/>
          </a:xfrm>
          <a:prstGeom prst="rect">
            <a:avLst/>
          </a:prstGeom>
        </p:spPr>
      </p:pic>
      <p:sp>
        <p:nvSpPr>
          <p:cNvPr id="201" name="Oval 200">
            <a:extLst>
              <a:ext uri="{FF2B5EF4-FFF2-40B4-BE49-F238E27FC236}">
                <a16:creationId xmlns:a16="http://schemas.microsoft.com/office/drawing/2014/main" id="{A3B632B4-F822-49DB-9A0C-7256899A589A}"/>
              </a:ext>
            </a:extLst>
          </p:cNvPr>
          <p:cNvSpPr/>
          <p:nvPr/>
        </p:nvSpPr>
        <p:spPr>
          <a:xfrm>
            <a:off x="4372515" y="5086348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02" name="Picture 44" descr="Icon&#10;&#10;Description automatically generated">
            <a:extLst>
              <a:ext uri="{FF2B5EF4-FFF2-40B4-BE49-F238E27FC236}">
                <a16:creationId xmlns:a16="http://schemas.microsoft.com/office/drawing/2014/main" id="{F4156F23-108A-4EFF-BD1D-583566788F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37121" y="5477595"/>
            <a:ext cx="390839" cy="2301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3" name="Oval 202">
            <a:extLst>
              <a:ext uri="{FF2B5EF4-FFF2-40B4-BE49-F238E27FC236}">
                <a16:creationId xmlns:a16="http://schemas.microsoft.com/office/drawing/2014/main" id="{64AB97BE-AFFD-4916-A034-B47BF14178DF}"/>
              </a:ext>
            </a:extLst>
          </p:cNvPr>
          <p:cNvSpPr/>
          <p:nvPr/>
        </p:nvSpPr>
        <p:spPr>
          <a:xfrm>
            <a:off x="4375650" y="5663652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9978DFE7-77E9-42EB-B650-E8B6A0CE850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92551" y="4247600"/>
            <a:ext cx="587526" cy="349285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C3AF19-30B7-4CE8-912E-B6DAE3372C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12109" y="4865465"/>
            <a:ext cx="673805" cy="172924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00682FB7-FEEE-44DC-BE5A-0554B4EE0C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5163" t="14530" r="5613" b="21516"/>
          <a:stretch/>
        </p:blipFill>
        <p:spPr>
          <a:xfrm>
            <a:off x="6800673" y="5473417"/>
            <a:ext cx="682296" cy="156448"/>
          </a:xfrm>
          <a:prstGeom prst="rect">
            <a:avLst/>
          </a:prstGeom>
        </p:spPr>
      </p:pic>
      <p:sp>
        <p:nvSpPr>
          <p:cNvPr id="215" name="Oval 214">
            <a:extLst>
              <a:ext uri="{FF2B5EF4-FFF2-40B4-BE49-F238E27FC236}">
                <a16:creationId xmlns:a16="http://schemas.microsoft.com/office/drawing/2014/main" id="{BE64F912-9B7C-414B-A9FE-45939BBE0100}"/>
              </a:ext>
            </a:extLst>
          </p:cNvPr>
          <p:cNvSpPr/>
          <p:nvPr/>
        </p:nvSpPr>
        <p:spPr>
          <a:xfrm>
            <a:off x="7512062" y="4491517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2EB4A29-352D-4897-875C-30A70A61C5A5}"/>
              </a:ext>
            </a:extLst>
          </p:cNvPr>
          <p:cNvSpPr/>
          <p:nvPr/>
        </p:nvSpPr>
        <p:spPr>
          <a:xfrm>
            <a:off x="7663348" y="4491517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ED2A4D7-ACE3-4316-BDCB-7B27E4CADC17}"/>
              </a:ext>
            </a:extLst>
          </p:cNvPr>
          <p:cNvSpPr/>
          <p:nvPr/>
        </p:nvSpPr>
        <p:spPr>
          <a:xfrm>
            <a:off x="7519348" y="5072194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C1F5817-235A-4CF5-9450-0DBF096E24BA}"/>
              </a:ext>
            </a:extLst>
          </p:cNvPr>
          <p:cNvSpPr/>
          <p:nvPr/>
        </p:nvSpPr>
        <p:spPr>
          <a:xfrm>
            <a:off x="7670634" y="5072194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5E502C3-4DCF-4D73-9B45-9BA7291D5B04}"/>
              </a:ext>
            </a:extLst>
          </p:cNvPr>
          <p:cNvSpPr/>
          <p:nvPr/>
        </p:nvSpPr>
        <p:spPr>
          <a:xfrm>
            <a:off x="7519348" y="5654029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BC26E9DC-9471-46FB-A332-140DA37E7B7C}"/>
              </a:ext>
            </a:extLst>
          </p:cNvPr>
          <p:cNvSpPr/>
          <p:nvPr/>
        </p:nvSpPr>
        <p:spPr>
          <a:xfrm>
            <a:off x="7670634" y="5654029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21" name="Picture 6" descr="47 Vacancies - APCOA PARKING (UK) LTD.">
            <a:extLst>
              <a:ext uri="{FF2B5EF4-FFF2-40B4-BE49-F238E27FC236}">
                <a16:creationId xmlns:a16="http://schemas.microsoft.com/office/drawing/2014/main" id="{B083142D-67CD-400F-B5E8-B9619AF74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32037" r="13177" b="28155"/>
          <a:stretch/>
        </p:blipFill>
        <p:spPr bwMode="auto">
          <a:xfrm>
            <a:off x="6400678" y="1706954"/>
            <a:ext cx="956216" cy="2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EB95C211-D8D4-49A3-A59D-5A8F1B00D9A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47839" y="1253683"/>
            <a:ext cx="685817" cy="265967"/>
          </a:xfrm>
          <a:prstGeom prst="rect">
            <a:avLst/>
          </a:prstGeom>
        </p:spPr>
      </p:pic>
      <p:pic>
        <p:nvPicPr>
          <p:cNvPr id="223" name="Picture 2" descr="Northgate Street Bath BA1 5AL">
            <a:extLst>
              <a:ext uri="{FF2B5EF4-FFF2-40B4-BE49-F238E27FC236}">
                <a16:creationId xmlns:a16="http://schemas.microsoft.com/office/drawing/2014/main" id="{E765B51E-FB49-436E-91D2-4E696F73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15" y="2160964"/>
            <a:ext cx="800568" cy="3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Oval 224">
            <a:extLst>
              <a:ext uri="{FF2B5EF4-FFF2-40B4-BE49-F238E27FC236}">
                <a16:creationId xmlns:a16="http://schemas.microsoft.com/office/drawing/2014/main" id="{761489EE-BF45-4766-B6FE-B5DD6D3E0A6F}"/>
              </a:ext>
            </a:extLst>
          </p:cNvPr>
          <p:cNvSpPr/>
          <p:nvPr/>
        </p:nvSpPr>
        <p:spPr>
          <a:xfrm>
            <a:off x="7263232" y="2402211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54E70B87-BBC4-4A72-8747-3139A9669AA0}"/>
              </a:ext>
            </a:extLst>
          </p:cNvPr>
          <p:cNvSpPr/>
          <p:nvPr/>
        </p:nvSpPr>
        <p:spPr>
          <a:xfrm>
            <a:off x="7260093" y="1443451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B2C14B04-19A9-466C-A701-DFC25D4A8516}"/>
              </a:ext>
            </a:extLst>
          </p:cNvPr>
          <p:cNvSpPr/>
          <p:nvPr/>
        </p:nvSpPr>
        <p:spPr>
          <a:xfrm>
            <a:off x="7260093" y="192184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044D8055-55DA-47CD-B6A6-B0F6F436F01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2616" t="32027" b="31349"/>
          <a:stretch/>
        </p:blipFill>
        <p:spPr>
          <a:xfrm>
            <a:off x="8661835" y="1383295"/>
            <a:ext cx="870562" cy="217864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40965D8B-4C94-434D-BA6B-25FB10E47BD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23449" b="24428"/>
          <a:stretch/>
        </p:blipFill>
        <p:spPr>
          <a:xfrm>
            <a:off x="8671132" y="1831876"/>
            <a:ext cx="686059" cy="19840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21EE0126-0A2F-4E59-AC71-8935624853A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673716" y="2295323"/>
            <a:ext cx="778051" cy="15133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8C83819D-4932-4884-AD5F-1916F267F9E8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1" b="25506"/>
          <a:stretch/>
        </p:blipFill>
        <p:spPr>
          <a:xfrm>
            <a:off x="8694881" y="2711788"/>
            <a:ext cx="472186" cy="238364"/>
          </a:xfrm>
          <a:prstGeom prst="rect">
            <a:avLst/>
          </a:prstGeom>
        </p:spPr>
      </p:pic>
      <p:sp>
        <p:nvSpPr>
          <p:cNvPr id="232" name="Oval 231">
            <a:extLst>
              <a:ext uri="{FF2B5EF4-FFF2-40B4-BE49-F238E27FC236}">
                <a16:creationId xmlns:a16="http://schemas.microsoft.com/office/drawing/2014/main" id="{9315C7E2-899D-4DAC-9C53-2BF754F0C47F}"/>
              </a:ext>
            </a:extLst>
          </p:cNvPr>
          <p:cNvSpPr/>
          <p:nvPr/>
        </p:nvSpPr>
        <p:spPr>
          <a:xfrm>
            <a:off x="9278657" y="1574342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33607A96-A324-498B-8906-2ECC8C7F6491}"/>
              </a:ext>
            </a:extLst>
          </p:cNvPr>
          <p:cNvSpPr/>
          <p:nvPr/>
        </p:nvSpPr>
        <p:spPr>
          <a:xfrm>
            <a:off x="9415370" y="1574342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F1BD4F0E-98C7-4FB1-846C-B376E2B45ED9}"/>
              </a:ext>
            </a:extLst>
          </p:cNvPr>
          <p:cNvSpPr/>
          <p:nvPr/>
        </p:nvSpPr>
        <p:spPr>
          <a:xfrm>
            <a:off x="9278657" y="2476737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EB1E0E92-FB19-433C-8539-D42AD4CD2A88}"/>
              </a:ext>
            </a:extLst>
          </p:cNvPr>
          <p:cNvSpPr/>
          <p:nvPr/>
        </p:nvSpPr>
        <p:spPr>
          <a:xfrm>
            <a:off x="9419795" y="2476737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EAA58439-E1D1-41CF-A514-E4DE28C4255B}"/>
              </a:ext>
            </a:extLst>
          </p:cNvPr>
          <p:cNvSpPr/>
          <p:nvPr/>
        </p:nvSpPr>
        <p:spPr>
          <a:xfrm>
            <a:off x="8968799" y="202781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A86459FD-92C3-4C88-8652-F38A49FA8586}"/>
              </a:ext>
            </a:extLst>
          </p:cNvPr>
          <p:cNvSpPr/>
          <p:nvPr/>
        </p:nvSpPr>
        <p:spPr>
          <a:xfrm>
            <a:off x="9120085" y="202781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F9C29665-1CE2-4909-825C-057EFA447173}"/>
              </a:ext>
            </a:extLst>
          </p:cNvPr>
          <p:cNvSpPr/>
          <p:nvPr/>
        </p:nvSpPr>
        <p:spPr>
          <a:xfrm>
            <a:off x="9278657" y="202781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F9D9465-5654-4A36-AA39-86DBEF5AEBD7}"/>
              </a:ext>
            </a:extLst>
          </p:cNvPr>
          <p:cNvSpPr/>
          <p:nvPr/>
        </p:nvSpPr>
        <p:spPr>
          <a:xfrm>
            <a:off x="9422656" y="2027815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0962A471-2E5B-4A9C-8F46-95824842FA1F}"/>
              </a:ext>
            </a:extLst>
          </p:cNvPr>
          <p:cNvSpPr/>
          <p:nvPr/>
        </p:nvSpPr>
        <p:spPr>
          <a:xfrm>
            <a:off x="9120085" y="1572240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64538909-685C-4C81-95B7-A273C1B6FFE3}"/>
              </a:ext>
            </a:extLst>
          </p:cNvPr>
          <p:cNvSpPr/>
          <p:nvPr/>
        </p:nvSpPr>
        <p:spPr>
          <a:xfrm>
            <a:off x="9120085" y="2476737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491224EC-3206-45B5-989F-57A61F60F8D8}"/>
              </a:ext>
            </a:extLst>
          </p:cNvPr>
          <p:cNvSpPr/>
          <p:nvPr/>
        </p:nvSpPr>
        <p:spPr>
          <a:xfrm>
            <a:off x="9120085" y="2922931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A2FAF767-8F4D-4FEF-B672-E000A2420778}"/>
              </a:ext>
            </a:extLst>
          </p:cNvPr>
          <p:cNvSpPr/>
          <p:nvPr/>
        </p:nvSpPr>
        <p:spPr>
          <a:xfrm>
            <a:off x="9278657" y="2922931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6908B22C-5E87-4BB1-811A-7ED0DA3F3233}"/>
              </a:ext>
            </a:extLst>
          </p:cNvPr>
          <p:cNvSpPr/>
          <p:nvPr/>
        </p:nvSpPr>
        <p:spPr>
          <a:xfrm>
            <a:off x="9429942" y="2922931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2CF707EF-F692-4947-A981-0A53CBCE06EE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77526"/>
          <a:stretch/>
        </p:blipFill>
        <p:spPr>
          <a:xfrm>
            <a:off x="9060540" y="2786556"/>
            <a:ext cx="467874" cy="71255"/>
          </a:xfrm>
          <a:prstGeom prst="rect">
            <a:avLst/>
          </a:prstGeom>
        </p:spPr>
      </p:pic>
      <p:sp>
        <p:nvSpPr>
          <p:cNvPr id="249" name="Oval 248">
            <a:extLst>
              <a:ext uri="{FF2B5EF4-FFF2-40B4-BE49-F238E27FC236}">
                <a16:creationId xmlns:a16="http://schemas.microsoft.com/office/drawing/2014/main" id="{F25EF60E-BBFB-4647-A7E0-0C96AD7750DC}"/>
              </a:ext>
            </a:extLst>
          </p:cNvPr>
          <p:cNvSpPr/>
          <p:nvPr/>
        </p:nvSpPr>
        <p:spPr>
          <a:xfrm>
            <a:off x="10434117" y="2018667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1D7F5163-957D-42D1-8D12-F5D4A34E06B3}"/>
              </a:ext>
            </a:extLst>
          </p:cNvPr>
          <p:cNvSpPr/>
          <p:nvPr/>
        </p:nvSpPr>
        <p:spPr>
          <a:xfrm>
            <a:off x="10434117" y="1566949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66BEE72-BC9A-418F-A9D0-E621B71B8B07}"/>
              </a:ext>
            </a:extLst>
          </p:cNvPr>
          <p:cNvSpPr/>
          <p:nvPr/>
        </p:nvSpPr>
        <p:spPr>
          <a:xfrm>
            <a:off x="10434117" y="111645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3C3D022-9F4F-4EF8-98AE-5FC79A22DBB2}"/>
              </a:ext>
            </a:extLst>
          </p:cNvPr>
          <p:cNvSpPr>
            <a:spLocks noChangeAspect="1"/>
          </p:cNvSpPr>
          <p:nvPr/>
        </p:nvSpPr>
        <p:spPr>
          <a:xfrm>
            <a:off x="9659823" y="894952"/>
            <a:ext cx="908601" cy="359550"/>
          </a:xfrm>
          <a:prstGeom prst="roundRect">
            <a:avLst>
              <a:gd name="adj" fmla="val 7384"/>
            </a:avLst>
          </a:prstGeom>
          <a:noFill/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Barnsley Metropolitan Borough Council (BMBC) : Barnsley LPC">
            <a:extLst>
              <a:ext uri="{FF2B5EF4-FFF2-40B4-BE49-F238E27FC236}">
                <a16:creationId xmlns:a16="http://schemas.microsoft.com/office/drawing/2014/main" id="{148FF439-D8A5-4341-A117-EEAA795E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30230" r="9206" b="34581"/>
          <a:stretch/>
        </p:blipFill>
        <p:spPr bwMode="auto">
          <a:xfrm>
            <a:off x="9663086" y="2749499"/>
            <a:ext cx="795331" cy="1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" name="Oval 280">
            <a:extLst>
              <a:ext uri="{FF2B5EF4-FFF2-40B4-BE49-F238E27FC236}">
                <a16:creationId xmlns:a16="http://schemas.microsoft.com/office/drawing/2014/main" id="{7B63920A-0E4D-4160-BB89-C789CB403B14}"/>
              </a:ext>
            </a:extLst>
          </p:cNvPr>
          <p:cNvSpPr/>
          <p:nvPr/>
        </p:nvSpPr>
        <p:spPr>
          <a:xfrm>
            <a:off x="10427687" y="2920005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5AE0920F-5D30-4EFF-919E-C288152D3DA3}"/>
              </a:ext>
            </a:extLst>
          </p:cNvPr>
          <p:cNvSpPr>
            <a:spLocks noChangeAspect="1"/>
          </p:cNvSpPr>
          <p:nvPr/>
        </p:nvSpPr>
        <p:spPr>
          <a:xfrm>
            <a:off x="9648657" y="3145623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4DBD9ABB-EAE1-4D90-943D-2AD36ED1FB7A}"/>
              </a:ext>
            </a:extLst>
          </p:cNvPr>
          <p:cNvSpPr>
            <a:spLocks noChangeAspect="1"/>
          </p:cNvSpPr>
          <p:nvPr/>
        </p:nvSpPr>
        <p:spPr>
          <a:xfrm>
            <a:off x="9652174" y="3586605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BE096A3-6240-44EC-A8F2-8EBFB8F874D9}"/>
              </a:ext>
            </a:extLst>
          </p:cNvPr>
          <p:cNvSpPr>
            <a:spLocks noChangeAspect="1"/>
          </p:cNvSpPr>
          <p:nvPr/>
        </p:nvSpPr>
        <p:spPr>
          <a:xfrm>
            <a:off x="9651043" y="4045315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9" name="Picture 2" descr="Newham Council – Newham Council">
            <a:extLst>
              <a:ext uri="{FF2B5EF4-FFF2-40B4-BE49-F238E27FC236}">
                <a16:creationId xmlns:a16="http://schemas.microsoft.com/office/drawing/2014/main" id="{A5D5FFEC-8640-4D66-8144-9839B755A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21204" r="17130" b="20410"/>
          <a:stretch/>
        </p:blipFill>
        <p:spPr bwMode="auto">
          <a:xfrm>
            <a:off x="9705228" y="3624735"/>
            <a:ext cx="678809" cy="3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7D18BDB8-CDD9-48F8-9691-5AA8F30D4D1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670474" y="3181337"/>
            <a:ext cx="673172" cy="292169"/>
          </a:xfrm>
          <a:prstGeom prst="rect">
            <a:avLst/>
          </a:prstGeom>
        </p:spPr>
      </p:pic>
      <p:sp>
        <p:nvSpPr>
          <p:cNvPr id="275" name="Oval 274">
            <a:extLst>
              <a:ext uri="{FF2B5EF4-FFF2-40B4-BE49-F238E27FC236}">
                <a16:creationId xmlns:a16="http://schemas.microsoft.com/office/drawing/2014/main" id="{47B8553C-6853-4A8E-A424-01AE3631439C}"/>
              </a:ext>
            </a:extLst>
          </p:cNvPr>
          <p:cNvSpPr/>
          <p:nvPr/>
        </p:nvSpPr>
        <p:spPr>
          <a:xfrm>
            <a:off x="10415384" y="336894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2C686721-D8DB-4E35-B82A-567A01B6788C}"/>
              </a:ext>
            </a:extLst>
          </p:cNvPr>
          <p:cNvSpPr/>
          <p:nvPr/>
        </p:nvSpPr>
        <p:spPr>
          <a:xfrm>
            <a:off x="10419861" y="3808756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pic>
        <p:nvPicPr>
          <p:cNvPr id="1034" name="Picture 10" descr="Housing jobs in West Sussex">
            <a:extLst>
              <a:ext uri="{FF2B5EF4-FFF2-40B4-BE49-F238E27FC236}">
                <a16:creationId xmlns:a16="http://schemas.microsoft.com/office/drawing/2014/main" id="{1A86823A-58B3-4AB7-A958-5211F4EB5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21577"/>
          <a:stretch/>
        </p:blipFill>
        <p:spPr bwMode="auto">
          <a:xfrm>
            <a:off x="9660259" y="4095222"/>
            <a:ext cx="814776" cy="2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Oval 284">
            <a:extLst>
              <a:ext uri="{FF2B5EF4-FFF2-40B4-BE49-F238E27FC236}">
                <a16:creationId xmlns:a16="http://schemas.microsoft.com/office/drawing/2014/main" id="{F80BD74F-8077-4505-B0AF-7D310204CF43}"/>
              </a:ext>
            </a:extLst>
          </p:cNvPr>
          <p:cNvSpPr/>
          <p:nvPr/>
        </p:nvSpPr>
        <p:spPr>
          <a:xfrm>
            <a:off x="10418730" y="4272355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3594DA6-E8C1-46F3-95F1-B0135A14B49E}"/>
              </a:ext>
            </a:extLst>
          </p:cNvPr>
          <p:cNvCxnSpPr>
            <a:cxnSpLocks/>
            <a:stCxn id="91" idx="1"/>
          </p:cNvCxnSpPr>
          <p:nvPr/>
        </p:nvCxnSpPr>
        <p:spPr>
          <a:xfrm rot="10800000" flipV="1">
            <a:off x="5838829" y="1380625"/>
            <a:ext cx="526597" cy="1584537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or: Elbow 207">
            <a:extLst>
              <a:ext uri="{FF2B5EF4-FFF2-40B4-BE49-F238E27FC236}">
                <a16:creationId xmlns:a16="http://schemas.microsoft.com/office/drawing/2014/main" id="{9AE75E98-9526-49BB-BF92-B1825512F1E2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 flipV="1">
            <a:off x="5950745" y="1856571"/>
            <a:ext cx="414681" cy="1100942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EFEF24C7-B570-4D85-AD6E-40E7115E7A87}"/>
              </a:ext>
            </a:extLst>
          </p:cNvPr>
          <p:cNvCxnSpPr>
            <a:cxnSpLocks/>
            <a:stCxn id="94" idx="1"/>
          </p:cNvCxnSpPr>
          <p:nvPr/>
        </p:nvCxnSpPr>
        <p:spPr>
          <a:xfrm rot="10800000" flipV="1">
            <a:off x="6061897" y="2332516"/>
            <a:ext cx="303529" cy="626124"/>
          </a:xfrm>
          <a:prstGeom prst="bentConnector2">
            <a:avLst/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81992039-A336-4381-870D-464FAF549A2D}"/>
              </a:ext>
            </a:extLst>
          </p:cNvPr>
          <p:cNvSpPr>
            <a:spLocks noChangeAspect="1"/>
          </p:cNvSpPr>
          <p:nvPr/>
        </p:nvSpPr>
        <p:spPr>
          <a:xfrm>
            <a:off x="10971699" y="4857012"/>
            <a:ext cx="752429" cy="2977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METRIC Group Ltd">
            <a:extLst>
              <a:ext uri="{FF2B5EF4-FFF2-40B4-BE49-F238E27FC236}">
                <a16:creationId xmlns:a16="http://schemas.microsoft.com/office/drawing/2014/main" id="{4CFE72CE-7ED9-40FA-8F6D-90E7B6162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10011" r="43623" b="5029"/>
          <a:stretch/>
        </p:blipFill>
        <p:spPr bwMode="auto">
          <a:xfrm>
            <a:off x="11041572" y="4928605"/>
            <a:ext cx="612682" cy="1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4FFD8551-8BAF-4F95-AD5B-0C6AB893271D}"/>
              </a:ext>
            </a:extLst>
          </p:cNvPr>
          <p:cNvSpPr>
            <a:spLocks noChangeAspect="1"/>
          </p:cNvSpPr>
          <p:nvPr/>
        </p:nvSpPr>
        <p:spPr>
          <a:xfrm>
            <a:off x="9655260" y="4490274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0B60A-8175-4893-A5AA-B2492E845030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t="29401" b="32253"/>
          <a:stretch/>
        </p:blipFill>
        <p:spPr>
          <a:xfrm>
            <a:off x="9723645" y="4596059"/>
            <a:ext cx="771831" cy="147981"/>
          </a:xfrm>
          <a:prstGeom prst="rect">
            <a:avLst/>
          </a:prstGeom>
        </p:spPr>
      </p:pic>
      <p:sp>
        <p:nvSpPr>
          <p:cNvPr id="266" name="Oval 265">
            <a:extLst>
              <a:ext uri="{FF2B5EF4-FFF2-40B4-BE49-F238E27FC236}">
                <a16:creationId xmlns:a16="http://schemas.microsoft.com/office/drawing/2014/main" id="{B3B7ED9B-C7D9-4813-961F-87E91D678D6A}"/>
              </a:ext>
            </a:extLst>
          </p:cNvPr>
          <p:cNvSpPr/>
          <p:nvPr/>
        </p:nvSpPr>
        <p:spPr>
          <a:xfrm>
            <a:off x="10422947" y="4717314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55" name="Title 8">
            <a:extLst>
              <a:ext uri="{FF2B5EF4-FFF2-40B4-BE49-F238E27FC236}">
                <a16:creationId xmlns:a16="http://schemas.microsoft.com/office/drawing/2014/main" id="{0D59D07D-9676-425C-AD02-2D9BBB0D0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345" y="248408"/>
            <a:ext cx="9458680" cy="52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GB" sz="2800" b="1" dirty="0">
                <a:solidFill>
                  <a:srgbClr val="3D3A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Multi-Modal Payment </a:t>
            </a:r>
            <a:r>
              <a:rPr lang="en-GB" sz="2400" b="0" dirty="0">
                <a:solidFill>
                  <a:srgbClr val="3D3A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Practical Standards Example (UK NPP)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285D21F7-0831-4073-AB1D-1DCBBD3E3493}"/>
              </a:ext>
            </a:extLst>
          </p:cNvPr>
          <p:cNvSpPr>
            <a:spLocks noChangeAspect="1"/>
          </p:cNvSpPr>
          <p:nvPr/>
        </p:nvSpPr>
        <p:spPr>
          <a:xfrm>
            <a:off x="8637993" y="3595469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BD5CDE93-682A-44C4-BAD9-C9D3B74CF693}"/>
              </a:ext>
            </a:extLst>
          </p:cNvPr>
          <p:cNvSpPr>
            <a:spLocks noChangeAspect="1"/>
          </p:cNvSpPr>
          <p:nvPr/>
        </p:nvSpPr>
        <p:spPr>
          <a:xfrm>
            <a:off x="8637993" y="4045315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DD852690-55D7-4D5A-8CAE-FCF4F8361F1F}"/>
              </a:ext>
            </a:extLst>
          </p:cNvPr>
          <p:cNvSpPr>
            <a:spLocks noChangeAspect="1"/>
          </p:cNvSpPr>
          <p:nvPr/>
        </p:nvSpPr>
        <p:spPr>
          <a:xfrm>
            <a:off x="8637993" y="4495161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C7080F7B-65BA-456F-B08A-994B409F9984}"/>
              </a:ext>
            </a:extLst>
          </p:cNvPr>
          <p:cNvSpPr>
            <a:spLocks noChangeAspect="1"/>
          </p:cNvSpPr>
          <p:nvPr/>
        </p:nvSpPr>
        <p:spPr>
          <a:xfrm>
            <a:off x="8637993" y="4945007"/>
            <a:ext cx="908601" cy="359550"/>
          </a:xfrm>
          <a:prstGeom prst="roundRect">
            <a:avLst>
              <a:gd name="adj" fmla="val 7384"/>
            </a:avLst>
          </a:prstGeom>
          <a:solidFill>
            <a:schemeClr val="bg1"/>
          </a:soli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6" name="Picture 275">
            <a:extLst>
              <a:ext uri="{FF2B5EF4-FFF2-40B4-BE49-F238E27FC236}">
                <a16:creationId xmlns:a16="http://schemas.microsoft.com/office/drawing/2014/main" id="{73557D17-0AF9-40F1-87F8-C5426A33522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675001" y="4111052"/>
            <a:ext cx="544843" cy="188271"/>
          </a:xfrm>
          <a:prstGeom prst="rect">
            <a:avLst/>
          </a:prstGeom>
        </p:spPr>
      </p:pic>
      <p:sp>
        <p:nvSpPr>
          <p:cNvPr id="279" name="Oval 278">
            <a:extLst>
              <a:ext uri="{FF2B5EF4-FFF2-40B4-BE49-F238E27FC236}">
                <a16:creationId xmlns:a16="http://schemas.microsoft.com/office/drawing/2014/main" id="{C757F9C8-0223-4A0B-9BFF-B096E3921D51}"/>
              </a:ext>
            </a:extLst>
          </p:cNvPr>
          <p:cNvSpPr/>
          <p:nvPr/>
        </p:nvSpPr>
        <p:spPr>
          <a:xfrm>
            <a:off x="9253920" y="4269338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BFB7E308-D0AC-4FBE-8221-0469878D3A66}"/>
              </a:ext>
            </a:extLst>
          </p:cNvPr>
          <p:cNvSpPr/>
          <p:nvPr/>
        </p:nvSpPr>
        <p:spPr>
          <a:xfrm>
            <a:off x="9412287" y="4269338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ACED5D12-BBAC-4949-B4B2-DE2610AE8FA9}"/>
              </a:ext>
            </a:extLst>
          </p:cNvPr>
          <p:cNvSpPr/>
          <p:nvPr/>
        </p:nvSpPr>
        <p:spPr>
          <a:xfrm>
            <a:off x="9407211" y="5171162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AE61B09C-9319-4C4E-BECC-65DC8B5B305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664489" y="4521548"/>
            <a:ext cx="793265" cy="197435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4DC2F7B8-C25E-4784-808C-4C8C86FA2A5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677326" y="3628275"/>
            <a:ext cx="681261" cy="197680"/>
          </a:xfrm>
          <a:prstGeom prst="rect">
            <a:avLst/>
          </a:prstGeom>
        </p:spPr>
      </p:pic>
      <p:sp>
        <p:nvSpPr>
          <p:cNvPr id="286" name="Oval 285">
            <a:extLst>
              <a:ext uri="{FF2B5EF4-FFF2-40B4-BE49-F238E27FC236}">
                <a16:creationId xmlns:a16="http://schemas.microsoft.com/office/drawing/2014/main" id="{CEA7C992-AE90-472A-AA10-65BD0D14F9FD}"/>
              </a:ext>
            </a:extLst>
          </p:cNvPr>
          <p:cNvSpPr/>
          <p:nvPr/>
        </p:nvSpPr>
        <p:spPr>
          <a:xfrm>
            <a:off x="9253920" y="3817620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111AB169-78E3-4688-9EC7-9449A0E806B7}"/>
              </a:ext>
            </a:extLst>
          </p:cNvPr>
          <p:cNvSpPr/>
          <p:nvPr/>
        </p:nvSpPr>
        <p:spPr>
          <a:xfrm>
            <a:off x="9412287" y="3817620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55DE2975-7211-44B3-B914-1E9DA5D24EC4}"/>
              </a:ext>
            </a:extLst>
          </p:cNvPr>
          <p:cNvSpPr/>
          <p:nvPr/>
        </p:nvSpPr>
        <p:spPr>
          <a:xfrm>
            <a:off x="9095348" y="3815518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91" name="Picture 4">
            <a:extLst>
              <a:ext uri="{FF2B5EF4-FFF2-40B4-BE49-F238E27FC236}">
                <a16:creationId xmlns:a16="http://schemas.microsoft.com/office/drawing/2014/main" id="{A3690A7D-DEC3-46DA-B7C7-CE47BAFAA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8936"/>
          <a:stretch/>
        </p:blipFill>
        <p:spPr bwMode="auto">
          <a:xfrm>
            <a:off x="8659268" y="3142422"/>
            <a:ext cx="481169" cy="2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" name="Oval 291">
            <a:extLst>
              <a:ext uri="{FF2B5EF4-FFF2-40B4-BE49-F238E27FC236}">
                <a16:creationId xmlns:a16="http://schemas.microsoft.com/office/drawing/2014/main" id="{BA59F491-B60D-4EFD-8F80-4556DC3AC549}"/>
              </a:ext>
            </a:extLst>
          </p:cNvPr>
          <p:cNvSpPr/>
          <p:nvPr/>
        </p:nvSpPr>
        <p:spPr>
          <a:xfrm>
            <a:off x="9253920" y="3367127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FD7D56DB-6B97-41E0-87B4-B1F729A1AF96}"/>
              </a:ext>
            </a:extLst>
          </p:cNvPr>
          <p:cNvSpPr/>
          <p:nvPr/>
        </p:nvSpPr>
        <p:spPr>
          <a:xfrm>
            <a:off x="9412287" y="3367127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D2FAA9D-3202-4F13-A19F-CF52D62E3A05}"/>
              </a:ext>
            </a:extLst>
          </p:cNvPr>
          <p:cNvSpPr/>
          <p:nvPr/>
        </p:nvSpPr>
        <p:spPr>
          <a:xfrm>
            <a:off x="9095348" y="3365025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id="{E326EFAB-EBA7-4FB1-A522-5F05E886B32D}"/>
              </a:ext>
            </a:extLst>
          </p:cNvPr>
          <p:cNvSpPr>
            <a:spLocks noChangeAspect="1"/>
          </p:cNvSpPr>
          <p:nvPr/>
        </p:nvSpPr>
        <p:spPr>
          <a:xfrm>
            <a:off x="8637993" y="3145623"/>
            <a:ext cx="908601" cy="359550"/>
          </a:xfrm>
          <a:prstGeom prst="roundRect">
            <a:avLst>
              <a:gd name="adj" fmla="val 7384"/>
            </a:avLst>
          </a:prstGeom>
          <a:noFill/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2EF8EEFE-D995-47CB-B598-DD8172D2FFE9}"/>
              </a:ext>
            </a:extLst>
          </p:cNvPr>
          <p:cNvSpPr/>
          <p:nvPr/>
        </p:nvSpPr>
        <p:spPr>
          <a:xfrm>
            <a:off x="9411647" y="4715088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97" name="Picture 16" descr="Case Studies | Align Property Partners">
            <a:extLst>
              <a:ext uri="{FF2B5EF4-FFF2-40B4-BE49-F238E27FC236}">
                <a16:creationId xmlns:a16="http://schemas.microsoft.com/office/drawing/2014/main" id="{1E835C5C-029A-40CF-95F9-35108337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74" y="4885337"/>
            <a:ext cx="693613" cy="4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Oval 297">
            <a:extLst>
              <a:ext uri="{FF2B5EF4-FFF2-40B4-BE49-F238E27FC236}">
                <a16:creationId xmlns:a16="http://schemas.microsoft.com/office/drawing/2014/main" id="{3B7E7CC9-0FBD-464A-935E-CA2A79C2E2AA}"/>
              </a:ext>
            </a:extLst>
          </p:cNvPr>
          <p:cNvSpPr/>
          <p:nvPr/>
        </p:nvSpPr>
        <p:spPr>
          <a:xfrm>
            <a:off x="9253920" y="5171162"/>
            <a:ext cx="144000" cy="144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780CA9-9ECD-4EB8-ABA7-1BDA43B275CC}"/>
              </a:ext>
            </a:extLst>
          </p:cNvPr>
          <p:cNvSpPr/>
          <p:nvPr/>
        </p:nvSpPr>
        <p:spPr>
          <a:xfrm>
            <a:off x="8421301" y="1046617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D2C6C8CE-954F-4512-A090-55E65B18C20F}"/>
              </a:ext>
            </a:extLst>
          </p:cNvPr>
          <p:cNvSpPr/>
          <p:nvPr/>
        </p:nvSpPr>
        <p:spPr>
          <a:xfrm>
            <a:off x="6912057" y="3037296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AF0C7A6-EA2F-48C7-9C02-A7201D125F9D}"/>
              </a:ext>
            </a:extLst>
          </p:cNvPr>
          <p:cNvSpPr/>
          <p:nvPr/>
        </p:nvSpPr>
        <p:spPr>
          <a:xfrm>
            <a:off x="8421301" y="1493798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DB2ACC7-2439-4C0B-A246-EDE197EF5343}"/>
              </a:ext>
            </a:extLst>
          </p:cNvPr>
          <p:cNvSpPr/>
          <p:nvPr/>
        </p:nvSpPr>
        <p:spPr>
          <a:xfrm>
            <a:off x="8421301" y="1940979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84EC98A-8CC6-48FC-B8AA-12D4333B8C7B}"/>
              </a:ext>
            </a:extLst>
          </p:cNvPr>
          <p:cNvSpPr/>
          <p:nvPr/>
        </p:nvSpPr>
        <p:spPr>
          <a:xfrm>
            <a:off x="8421301" y="2388160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C4F214E-62ED-42C4-9203-B2EEFA1263DB}"/>
              </a:ext>
            </a:extLst>
          </p:cNvPr>
          <p:cNvSpPr/>
          <p:nvPr/>
        </p:nvSpPr>
        <p:spPr>
          <a:xfrm>
            <a:off x="8421301" y="2835341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E754A9E3-40FF-4DB1-825C-8FDB8612C3F8}"/>
              </a:ext>
            </a:extLst>
          </p:cNvPr>
          <p:cNvSpPr/>
          <p:nvPr/>
        </p:nvSpPr>
        <p:spPr>
          <a:xfrm>
            <a:off x="8421301" y="3282522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08AB7537-CA01-4351-94FD-6CF8FB24487D}"/>
              </a:ext>
            </a:extLst>
          </p:cNvPr>
          <p:cNvSpPr/>
          <p:nvPr/>
        </p:nvSpPr>
        <p:spPr>
          <a:xfrm>
            <a:off x="8421301" y="3729703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A9262F4-B7DC-4A62-B467-536FE197AD6B}"/>
              </a:ext>
            </a:extLst>
          </p:cNvPr>
          <p:cNvSpPr/>
          <p:nvPr/>
        </p:nvSpPr>
        <p:spPr>
          <a:xfrm>
            <a:off x="8421301" y="4176884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A879221-825F-4FF5-BE77-BE10EFD63DA8}"/>
              </a:ext>
            </a:extLst>
          </p:cNvPr>
          <p:cNvSpPr/>
          <p:nvPr/>
        </p:nvSpPr>
        <p:spPr>
          <a:xfrm>
            <a:off x="8421301" y="4624065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DDB0A0B-0BCB-4736-873E-0C2CCEF71C8C}"/>
              </a:ext>
            </a:extLst>
          </p:cNvPr>
          <p:cNvSpPr/>
          <p:nvPr/>
        </p:nvSpPr>
        <p:spPr>
          <a:xfrm>
            <a:off x="8421301" y="5071242"/>
            <a:ext cx="132553" cy="9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C930188-5149-431B-88A4-675E13138CDC}"/>
              </a:ext>
            </a:extLst>
          </p:cNvPr>
          <p:cNvSpPr/>
          <p:nvPr/>
        </p:nvSpPr>
        <p:spPr>
          <a:xfrm>
            <a:off x="6912057" y="3141505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43C4AD9C-6275-4BBE-A046-8D053C18CDAC}"/>
              </a:ext>
            </a:extLst>
          </p:cNvPr>
          <p:cNvSpPr/>
          <p:nvPr/>
        </p:nvSpPr>
        <p:spPr>
          <a:xfrm>
            <a:off x="6912057" y="3245714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31EEE22-7537-4FBB-B997-325D8FE625B3}"/>
              </a:ext>
            </a:extLst>
          </p:cNvPr>
          <p:cNvSpPr/>
          <p:nvPr/>
        </p:nvSpPr>
        <p:spPr>
          <a:xfrm>
            <a:off x="6912057" y="3349923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442DBCA-4E45-461C-B112-0402F41E012C}"/>
              </a:ext>
            </a:extLst>
          </p:cNvPr>
          <p:cNvSpPr/>
          <p:nvPr/>
        </p:nvSpPr>
        <p:spPr>
          <a:xfrm>
            <a:off x="6912057" y="3454132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D2E87BAA-07B7-462B-B042-64BBE5BEF9EA}"/>
              </a:ext>
            </a:extLst>
          </p:cNvPr>
          <p:cNvSpPr/>
          <p:nvPr/>
        </p:nvSpPr>
        <p:spPr>
          <a:xfrm>
            <a:off x="6912057" y="3558341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D389FB8D-FC40-4C38-88EA-ED458906BEAC}"/>
              </a:ext>
            </a:extLst>
          </p:cNvPr>
          <p:cNvSpPr/>
          <p:nvPr/>
        </p:nvSpPr>
        <p:spPr>
          <a:xfrm>
            <a:off x="6912057" y="3662550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F2F50006-DBDA-4DFB-AC89-0A873BCB3B8E}"/>
              </a:ext>
            </a:extLst>
          </p:cNvPr>
          <p:cNvSpPr/>
          <p:nvPr/>
        </p:nvSpPr>
        <p:spPr>
          <a:xfrm>
            <a:off x="6912057" y="3766759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06DEE0C5-6E79-4453-BAD8-0E5C92824D21}"/>
              </a:ext>
            </a:extLst>
          </p:cNvPr>
          <p:cNvSpPr/>
          <p:nvPr/>
        </p:nvSpPr>
        <p:spPr>
          <a:xfrm>
            <a:off x="6912057" y="3870966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9" name="Connector: Elbow 318">
            <a:extLst>
              <a:ext uri="{FF2B5EF4-FFF2-40B4-BE49-F238E27FC236}">
                <a16:creationId xmlns:a16="http://schemas.microsoft.com/office/drawing/2014/main" id="{F170013B-EA71-411D-873E-6346041F86A9}"/>
              </a:ext>
            </a:extLst>
          </p:cNvPr>
          <p:cNvCxnSpPr>
            <a:cxnSpLocks/>
            <a:stCxn id="301" idx="1"/>
            <a:endCxn id="300" idx="3"/>
          </p:cNvCxnSpPr>
          <p:nvPr/>
        </p:nvCxnSpPr>
        <p:spPr>
          <a:xfrm rot="10800000" flipV="1">
            <a:off x="7044611" y="1542775"/>
            <a:ext cx="1376691" cy="1519009"/>
          </a:xfrm>
          <a:prstGeom prst="bentConnector3">
            <a:avLst>
              <a:gd name="adj1" fmla="val 21864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or: Elbow 319">
            <a:extLst>
              <a:ext uri="{FF2B5EF4-FFF2-40B4-BE49-F238E27FC236}">
                <a16:creationId xmlns:a16="http://schemas.microsoft.com/office/drawing/2014/main" id="{93870534-1517-4838-AD2E-7F16AAAC9B53}"/>
              </a:ext>
            </a:extLst>
          </p:cNvPr>
          <p:cNvCxnSpPr>
            <a:cxnSpLocks/>
            <a:stCxn id="302" idx="1"/>
            <a:endCxn id="310" idx="3"/>
          </p:cNvCxnSpPr>
          <p:nvPr/>
        </p:nvCxnSpPr>
        <p:spPr>
          <a:xfrm rot="10800000" flipV="1">
            <a:off x="7044611" y="1989956"/>
            <a:ext cx="1376691" cy="1176037"/>
          </a:xfrm>
          <a:prstGeom prst="bentConnector3">
            <a:avLst>
              <a:gd name="adj1" fmla="val 17482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or: Elbow 320">
            <a:extLst>
              <a:ext uri="{FF2B5EF4-FFF2-40B4-BE49-F238E27FC236}">
                <a16:creationId xmlns:a16="http://schemas.microsoft.com/office/drawing/2014/main" id="{C06FE911-7A98-493A-B166-A594E0912456}"/>
              </a:ext>
            </a:extLst>
          </p:cNvPr>
          <p:cNvCxnSpPr>
            <a:cxnSpLocks/>
            <a:stCxn id="303" idx="1"/>
            <a:endCxn id="311" idx="3"/>
          </p:cNvCxnSpPr>
          <p:nvPr/>
        </p:nvCxnSpPr>
        <p:spPr>
          <a:xfrm rot="10800000" flipV="1">
            <a:off x="7044611" y="2437137"/>
            <a:ext cx="1376691" cy="833065"/>
          </a:xfrm>
          <a:prstGeom prst="bentConnector3">
            <a:avLst>
              <a:gd name="adj1" fmla="val 13561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nector: Elbow 321">
            <a:extLst>
              <a:ext uri="{FF2B5EF4-FFF2-40B4-BE49-F238E27FC236}">
                <a16:creationId xmlns:a16="http://schemas.microsoft.com/office/drawing/2014/main" id="{FCAF7FA0-CE34-4802-B4ED-7678EF24D573}"/>
              </a:ext>
            </a:extLst>
          </p:cNvPr>
          <p:cNvCxnSpPr>
            <a:cxnSpLocks/>
            <a:stCxn id="304" idx="1"/>
            <a:endCxn id="312" idx="3"/>
          </p:cNvCxnSpPr>
          <p:nvPr/>
        </p:nvCxnSpPr>
        <p:spPr>
          <a:xfrm rot="10800000" flipV="1">
            <a:off x="7044611" y="2884318"/>
            <a:ext cx="1376691" cy="490093"/>
          </a:xfrm>
          <a:prstGeom prst="bentConnector3">
            <a:avLst>
              <a:gd name="adj1" fmla="val 9410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or: Elbow 322">
            <a:extLst>
              <a:ext uri="{FF2B5EF4-FFF2-40B4-BE49-F238E27FC236}">
                <a16:creationId xmlns:a16="http://schemas.microsoft.com/office/drawing/2014/main" id="{D56BFFBA-B985-404B-A468-563CA9CB4D83}"/>
              </a:ext>
            </a:extLst>
          </p:cNvPr>
          <p:cNvCxnSpPr>
            <a:cxnSpLocks/>
            <a:stCxn id="305" idx="1"/>
            <a:endCxn id="313" idx="3"/>
          </p:cNvCxnSpPr>
          <p:nvPr/>
        </p:nvCxnSpPr>
        <p:spPr>
          <a:xfrm rot="10800000" flipV="1">
            <a:off x="7044611" y="3331499"/>
            <a:ext cx="1376691" cy="147121"/>
          </a:xfrm>
          <a:prstGeom prst="bentConnector3">
            <a:avLst>
              <a:gd name="adj1" fmla="val 5028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or: Elbow 323">
            <a:extLst>
              <a:ext uri="{FF2B5EF4-FFF2-40B4-BE49-F238E27FC236}">
                <a16:creationId xmlns:a16="http://schemas.microsoft.com/office/drawing/2014/main" id="{E23E8042-1967-4AF1-AD54-959BBB41B5FE}"/>
              </a:ext>
            </a:extLst>
          </p:cNvPr>
          <p:cNvCxnSpPr>
            <a:cxnSpLocks/>
            <a:stCxn id="309" idx="1"/>
            <a:endCxn id="317" idx="3"/>
          </p:cNvCxnSpPr>
          <p:nvPr/>
        </p:nvCxnSpPr>
        <p:spPr>
          <a:xfrm rot="10800000">
            <a:off x="7044611" y="3895456"/>
            <a:ext cx="1376691" cy="1224765"/>
          </a:xfrm>
          <a:prstGeom prst="bentConnector3">
            <a:avLst>
              <a:gd name="adj1" fmla="val 21806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or: Elbow 324">
            <a:extLst>
              <a:ext uri="{FF2B5EF4-FFF2-40B4-BE49-F238E27FC236}">
                <a16:creationId xmlns:a16="http://schemas.microsoft.com/office/drawing/2014/main" id="{580318A8-32A8-48C7-9061-1BBA24E6C470}"/>
              </a:ext>
            </a:extLst>
          </p:cNvPr>
          <p:cNvCxnSpPr>
            <a:cxnSpLocks/>
            <a:stCxn id="308" idx="1"/>
            <a:endCxn id="316" idx="3"/>
          </p:cNvCxnSpPr>
          <p:nvPr/>
        </p:nvCxnSpPr>
        <p:spPr>
          <a:xfrm rot="10800000">
            <a:off x="7044611" y="3791249"/>
            <a:ext cx="1376691" cy="881795"/>
          </a:xfrm>
          <a:prstGeom prst="bentConnector3">
            <a:avLst>
              <a:gd name="adj1" fmla="val 17943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nector: Elbow 325">
            <a:extLst>
              <a:ext uri="{FF2B5EF4-FFF2-40B4-BE49-F238E27FC236}">
                <a16:creationId xmlns:a16="http://schemas.microsoft.com/office/drawing/2014/main" id="{9FCCA16F-5F4F-44AF-9471-6A5E30F5C26E}"/>
              </a:ext>
            </a:extLst>
          </p:cNvPr>
          <p:cNvCxnSpPr>
            <a:cxnSpLocks/>
            <a:stCxn id="307" idx="1"/>
            <a:endCxn id="315" idx="3"/>
          </p:cNvCxnSpPr>
          <p:nvPr/>
        </p:nvCxnSpPr>
        <p:spPr>
          <a:xfrm rot="10800000">
            <a:off x="7044611" y="3687040"/>
            <a:ext cx="1376691" cy="538823"/>
          </a:xfrm>
          <a:prstGeom prst="bentConnector3">
            <a:avLst>
              <a:gd name="adj1" fmla="val 13561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ctor: Elbow 326">
            <a:extLst>
              <a:ext uri="{FF2B5EF4-FFF2-40B4-BE49-F238E27FC236}">
                <a16:creationId xmlns:a16="http://schemas.microsoft.com/office/drawing/2014/main" id="{BE70FF27-029A-490E-B17E-0937A40A3B56}"/>
              </a:ext>
            </a:extLst>
          </p:cNvPr>
          <p:cNvCxnSpPr>
            <a:cxnSpLocks/>
            <a:stCxn id="306" idx="1"/>
            <a:endCxn id="314" idx="3"/>
          </p:cNvCxnSpPr>
          <p:nvPr/>
        </p:nvCxnSpPr>
        <p:spPr>
          <a:xfrm rot="10800000">
            <a:off x="7044611" y="3582831"/>
            <a:ext cx="1376691" cy="195851"/>
          </a:xfrm>
          <a:prstGeom prst="bentConnector3">
            <a:avLst>
              <a:gd name="adj1" fmla="val 9410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>
            <a:extLst>
              <a:ext uri="{FF2B5EF4-FFF2-40B4-BE49-F238E27FC236}">
                <a16:creationId xmlns:a16="http://schemas.microsoft.com/office/drawing/2014/main" id="{777CDCCD-B1B9-427F-BDA3-047031212F41}"/>
              </a:ext>
            </a:extLst>
          </p:cNvPr>
          <p:cNvSpPr/>
          <p:nvPr/>
        </p:nvSpPr>
        <p:spPr>
          <a:xfrm>
            <a:off x="6912057" y="2933087"/>
            <a:ext cx="132553" cy="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7" name="Connector: Elbow 406">
            <a:extLst>
              <a:ext uri="{FF2B5EF4-FFF2-40B4-BE49-F238E27FC236}">
                <a16:creationId xmlns:a16="http://schemas.microsoft.com/office/drawing/2014/main" id="{526DBE4F-195B-4BD4-94DA-E7DDD6C05575}"/>
              </a:ext>
            </a:extLst>
          </p:cNvPr>
          <p:cNvCxnSpPr>
            <a:cxnSpLocks/>
            <a:stCxn id="35" idx="1"/>
            <a:endCxn id="405" idx="3"/>
          </p:cNvCxnSpPr>
          <p:nvPr/>
        </p:nvCxnSpPr>
        <p:spPr>
          <a:xfrm rot="10800000" flipV="1">
            <a:off x="7044611" y="1095594"/>
            <a:ext cx="1376691" cy="1861981"/>
          </a:xfrm>
          <a:prstGeom prst="bentConnector3">
            <a:avLst>
              <a:gd name="adj1" fmla="val 25784"/>
            </a:avLst>
          </a:prstGeom>
          <a:ln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" name="Picture 1104">
            <a:extLst>
              <a:ext uri="{FF2B5EF4-FFF2-40B4-BE49-F238E27FC236}">
                <a16:creationId xmlns:a16="http://schemas.microsoft.com/office/drawing/2014/main" id="{887060CA-08A4-4164-B45D-4F1423D7F00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027674" y="5333737"/>
            <a:ext cx="640479" cy="155850"/>
          </a:xfrm>
          <a:prstGeom prst="rect">
            <a:avLst/>
          </a:prstGeom>
        </p:spPr>
      </p:pic>
      <p:pic>
        <p:nvPicPr>
          <p:cNvPr id="1107" name="Picture 4" descr="Home - Marston Holdings">
            <a:extLst>
              <a:ext uri="{FF2B5EF4-FFF2-40B4-BE49-F238E27FC236}">
                <a16:creationId xmlns:a16="http://schemas.microsoft.com/office/drawing/2014/main" id="{D1F7176E-3434-4D75-9524-3A0DD0A8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74" y="5755240"/>
            <a:ext cx="608429" cy="1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8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296</Words>
  <Application>Microsoft Office PowerPoint</Application>
  <PresentationFormat>Widescreen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Tahoma</vt:lpstr>
      <vt:lpstr>Office Theme</vt:lpstr>
      <vt:lpstr>Office</vt:lpstr>
      <vt:lpstr>1_Office Theme</vt:lpstr>
      <vt:lpstr>PowerPoint Presentation</vt:lpstr>
      <vt:lpstr>The Integration Challenge</vt:lpstr>
      <vt:lpstr>Benefits of using a standard</vt:lpstr>
      <vt:lpstr>APDS – A standard for Sharing Parking Data</vt:lpstr>
      <vt:lpstr>Standards in Procurement</vt:lpstr>
      <vt:lpstr>Multi-Modal Payment A Practical Standards Example (UK NPP)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Williams</dc:creator>
  <cp:lastModifiedBy>Keith Williams</cp:lastModifiedBy>
  <cp:revision>13</cp:revision>
  <dcterms:created xsi:type="dcterms:W3CDTF">2022-02-16T10:16:10Z</dcterms:created>
  <dcterms:modified xsi:type="dcterms:W3CDTF">2022-02-28T18:26:39Z</dcterms:modified>
</cp:coreProperties>
</file>