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7" r:id="rId4"/>
    <p:sldId id="257" r:id="rId5"/>
    <p:sldId id="262" r:id="rId6"/>
    <p:sldId id="259" r:id="rId7"/>
    <p:sldId id="263" r:id="rId8"/>
    <p:sldId id="264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Daytona" panose="020B0604030500040204" pitchFamily="34" charset="0"/>
      <p:regular r:id="rId18"/>
      <p:bold r:id="rId19"/>
      <p:italic r:id="rId20"/>
      <p:boldItalic r:id="rId21"/>
    </p:embeddedFont>
    <p:embeddedFont>
      <p:font typeface="Ubuntu Light" panose="020B0304030602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432"/>
    <a:srgbClr val="941D19"/>
    <a:srgbClr val="4B494A"/>
    <a:srgbClr val="E15857"/>
    <a:srgbClr val="45AD34"/>
    <a:srgbClr val="7CCDF3"/>
    <a:srgbClr val="50999A"/>
    <a:srgbClr val="54AFAB"/>
    <a:srgbClr val="BCB69E"/>
    <a:srgbClr val="083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190"/>
  </p:normalViewPr>
  <p:slideViewPr>
    <p:cSldViewPr snapToGrid="0">
      <p:cViewPr>
        <p:scale>
          <a:sx n="102" d="100"/>
          <a:sy n="102" d="100"/>
        </p:scale>
        <p:origin x="16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02BC-87C2-47EF-A1A9-DA9F12BF45E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5284-2CDE-42EE-AE2B-0A6FFC86D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4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14B0-E5B1-47A3-9B2A-B23FB31D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2FF81-A0C6-442B-926F-35C7BAD24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7222-BBA7-43DC-AD55-2483CD15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5D7D-FE46-4744-8739-4B614051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6C0F-BE63-43B9-979E-9863C08A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7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3265-BE1E-4E86-AC5B-FD516015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10CD2-3C8B-4705-8476-A50863E2D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5CB9B-34CC-4BEE-A355-5198170B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17B96-F3E5-445B-B381-B6F0C7BA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5D32C-DD0F-4320-BC9A-6939CD2F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1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B332C-6EB3-48B7-9560-00A3A32F3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29F9B-CC12-4549-985E-6EC363FCD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487FE-D72E-4BB1-A3AD-25B32C0B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DD8B2-C190-47D6-8F59-5BF2B51F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4C3D-DF23-431F-9B83-E2126A78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4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BD16-7F42-4ECD-9094-25248E40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A63C-F9FB-4BB2-B017-610B4302C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B788D-F67D-4C31-B548-57CE5CF4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5A01C-34A9-400F-BC50-46AE87B0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830E0-87AE-45F7-BB03-8127F9B4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0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6C3A-8372-4A1C-8B08-03432CDF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6695C-C035-4992-9823-6FBAD8A28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32D-90E9-482E-AC36-F72D2486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5C5E8-6E1F-483C-9CCB-F3987708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1210D-279D-4BB0-8C00-60F9DF71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6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4BE1-6E67-4DFF-953A-53833B32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BCB0-C338-4C31-86C7-8003EAA3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A028-E229-44B2-B3FF-FFD17E0A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D2-C1BA-4BCA-AAD7-75EA0157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F98DE-FBBD-4628-ADDF-812CE99C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B03EA-5CAD-4C49-8F24-C8D89B37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7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6B2A-8577-4244-84AF-A1F4739E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19555-0B0A-401A-966E-6BE112A7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77429-6497-429B-B7D8-EEB3F31E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FAF4D-0DF9-40A1-AAD1-552E37BE3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DC3C6-1E12-4EB9-8B6B-495BF00F1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AD399-5DC0-4DDB-AE1F-52446CD4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C395F-840B-422D-8200-C062285B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35419-A3FB-42DB-9CC9-796CC1FA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5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D74C-F887-44D0-84E4-F146E31A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DA4AA-BC9B-46DB-B227-F45A73C3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0B64E-9ACF-4BA5-9586-5C396C3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ADD86-1F05-4D09-AF7A-46903774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7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577B5-E396-4196-A94C-1A849184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3A0A9-B432-4800-B451-EFC66692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1A3-9BA3-48AE-AD31-89AE2D20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1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552A-35DD-4211-9DAA-360BEEF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DFA7-5DA0-4DFC-8142-BE25765E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DE93D-CC23-45CF-A5E6-1022B5BE1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F80B5-739F-44E4-8E79-12884B36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E7C1A-4A9B-4685-B13A-42392108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691FC-15F9-4EC1-B574-CF2520A1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3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4AE1-1F25-4904-A0AB-8C34DDA0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0A962-BC8D-45DF-9388-EBEB4D18F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2369C-9E6F-4F06-9F20-ECB830013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3F018-980B-4CD9-B244-72A3F70C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8BEC4-DCAC-42CA-BA9F-F45FB870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6075C-D02E-4492-BA26-1DB41236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1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463CD-6351-44DF-9C12-7BB4F705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FAD64-8C59-4F3F-85FF-A17AF5FB7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0815B-80A7-4835-9EA9-FB809CFE3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5CB5-8BDF-459D-AA7E-875386CDBD9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412F-5FFE-40E1-99C6-262A0EA19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5951-C921-41F5-BA84-C6986B043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673B1-2206-42DD-817F-53923F66E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82C9-BD25-4447-BF17-25CB24DDD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116" y="132875"/>
            <a:ext cx="6274963" cy="1703946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>
                <a:solidFill>
                  <a:srgbClr val="4B494A"/>
                </a:solidFill>
                <a:latin typeface="Daytona" panose="020B0604030500040204" pitchFamily="34" charset="0"/>
                <a:ea typeface="+mn-ea"/>
                <a:cs typeface="+mn-cs"/>
              </a:rPr>
              <a:t>for  Colchester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018AE-7238-4E15-BFD3-B4349C76E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DAE69-53C6-4E7C-B1D9-39199E25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8227"/>
            <a:ext cx="12192000" cy="3939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CB904-AF61-4787-A40D-910C20BD1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50" y="655933"/>
            <a:ext cx="4352458" cy="1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656924-EB2A-4EE4-A452-FC829B5715FB}"/>
              </a:ext>
            </a:extLst>
          </p:cNvPr>
          <p:cNvSpPr/>
          <p:nvPr/>
        </p:nvSpPr>
        <p:spPr>
          <a:xfrm>
            <a:off x="7064446" y="369904"/>
            <a:ext cx="4746801" cy="6118190"/>
          </a:xfrm>
          <a:prstGeom prst="roundRect">
            <a:avLst>
              <a:gd name="adj" fmla="val 6547"/>
            </a:avLst>
          </a:prstGeom>
          <a:solidFill>
            <a:schemeClr val="bg1"/>
          </a:solidFill>
          <a:ln>
            <a:solidFill>
              <a:srgbClr val="941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94132"/>
            <a:ext cx="10515600" cy="1469735"/>
          </a:xfrm>
        </p:spPr>
        <p:txBody>
          <a:bodyPr anchor="ctr" anchorCtr="0">
            <a:normAutofit/>
          </a:bodyPr>
          <a:lstStyle/>
          <a:p>
            <a:r>
              <a:rPr lang="en-US" sz="6000" dirty="0">
                <a:solidFill>
                  <a:srgbClr val="3FA432"/>
                </a:solidFill>
                <a:latin typeface="Ubuntu Light" panose="020B0304030602030204" pitchFamily="34" charset="0"/>
              </a:rPr>
              <a:t> 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C434891E-5818-43F8-81B3-4290A27C0B15}"/>
              </a:ext>
            </a:extLst>
          </p:cNvPr>
          <p:cNvSpPr txBox="1">
            <a:spLocks/>
          </p:cNvSpPr>
          <p:nvPr/>
        </p:nvSpPr>
        <p:spPr>
          <a:xfrm>
            <a:off x="838200" y="714139"/>
            <a:ext cx="5175325" cy="1327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4400" dirty="0">
                <a:solidFill>
                  <a:schemeClr val="accent4"/>
                </a:solidFill>
                <a:latin typeface="Ubuntu Light" panose="020B0304030602030204" pitchFamily="34" charset="0"/>
                <a:ea typeface="+mj-ea"/>
                <a:cs typeface="+mj-cs"/>
              </a:rPr>
              <a:t>Richard Walker</a:t>
            </a:r>
            <a:br>
              <a:rPr lang="en-US" sz="2400" dirty="0">
                <a:solidFill>
                  <a:schemeClr val="accent4"/>
                </a:solidFill>
                <a:latin typeface="Ubuntu Light" panose="020B0304030602030204" pitchFamily="34" charset="0"/>
                <a:ea typeface="+mj-ea"/>
                <a:cs typeface="+mj-cs"/>
              </a:rPr>
            </a:b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Group Manager 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North Essex Parking Partnership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Ubuntu Light" panose="020B03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A7E75-650F-4E28-AE17-6B9974135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8745" l="4202" r="94118">
                        <a14:foregroundMark x1="22829" y1="17749" x2="22829" y2="17749"/>
                        <a14:foregroundMark x1="51662" y1="72958" x2="54342" y2="78788"/>
                        <a14:foregroundMark x1="51342" y1="72262" x2="51636" y2="72902"/>
                        <a14:foregroundMark x1="33739" y1="33964" x2="37221" y2="41540"/>
                        <a14:foregroundMark x1="25490" y1="16017" x2="28560" y2="22696"/>
                        <a14:foregroundMark x1="54342" y1="78788" x2="88655" y2="76190"/>
                        <a14:foregroundMark x1="64831" y1="27219" x2="60224" y2="17749"/>
                        <a14:foregroundMark x1="88655" y1="76190" x2="86005" y2="70744"/>
                        <a14:foregroundMark x1="49989" y1="15156" x2="26050" y2="9091"/>
                        <a14:foregroundMark x1="57085" y1="16954" x2="55662" y2="16593"/>
                        <a14:foregroundMark x1="60224" y1="17749" x2="57761" y2="17125"/>
                        <a14:foregroundMark x1="43697" y1="48052" x2="50280" y2="54978"/>
                        <a14:foregroundMark x1="20704" y1="35921" x2="10504" y2="37229"/>
                        <a14:foregroundMark x1="44258" y1="32900" x2="32464" y2="34413"/>
                        <a14:foregroundMark x1="10504" y1="37229" x2="6863" y2="85714"/>
                        <a14:foregroundMark x1="74677" y1="59147" x2="57097" y2="25747"/>
                        <a14:foregroundMark x1="83193" y1="75325" x2="80949" y2="71061"/>
                        <a14:foregroundMark x1="34007" y1="20779" x2="20728" y2="20779"/>
                        <a14:foregroundMark x1="48137" y1="68648" x2="51961" y2="75325"/>
                        <a14:foregroundMark x1="20728" y1="20779" x2="22955" y2="24668"/>
                        <a14:foregroundMark x1="51961" y1="75325" x2="84314" y2="78788"/>
                        <a14:foregroundMark x1="14566" y1="32900" x2="50420" y2="78788"/>
                        <a14:foregroundMark x1="50420" y1="78788" x2="85434" y2="80519"/>
                        <a14:foregroundMark x1="85434" y1="80519" x2="60644" y2="12554"/>
                        <a14:foregroundMark x1="60644" y1="12554" x2="25770" y2="12554"/>
                        <a14:foregroundMark x1="25770" y1="12554" x2="60924" y2="36364"/>
                        <a14:foregroundMark x1="60924" y1="36364" x2="26050" y2="66667"/>
                        <a14:foregroundMark x1="26050" y1="66667" x2="57983" y2="41558"/>
                        <a14:foregroundMark x1="57983" y1="41558" x2="87675" y2="49784"/>
                        <a14:foregroundMark x1="70588" y1="66667" x2="69468" y2="61905"/>
                        <a14:foregroundMark x1="52521" y1="66667" x2="60084" y2="58442"/>
                        <a14:foregroundMark x1="61765" y1="68398" x2="45798" y2="64935"/>
                        <a14:foregroundMark x1="69468" y1="64935" x2="53501" y2="64935"/>
                        <a14:foregroundMark x1="72269" y1="41558" x2="61765" y2="41558"/>
                        <a14:foregroundMark x1="71709" y1="42857" x2="60084" y2="34632"/>
                        <a14:foregroundMark x1="80532" y1="70130" x2="89216" y2="68398"/>
                        <a14:foregroundMark x1="79412" y1="63636" x2="87115" y2="60173"/>
                        <a14:foregroundMark x1="90336" y1="68398" x2="92017" y2="60173"/>
                        <a14:foregroundMark x1="91457" y1="39827" x2="93697" y2="58442"/>
                        <a14:foregroundMark x1="30532" y1="63636" x2="43697" y2="46320"/>
                        <a14:foregroundMark x1="71709" y1="70130" x2="78291" y2="63636"/>
                        <a14:foregroundMark x1="54062" y1="29437" x2="70028" y2="42857"/>
                        <a14:foregroundMark x1="38796" y1="41558" x2="38235" y2="54978"/>
                        <a14:foregroundMark x1="46919" y1="44589" x2="38235" y2="51515"/>
                        <a14:foregroundMark x1="36555" y1="36364" x2="39776" y2="51515"/>
                        <a14:foregroundMark x1="43697" y1="41558" x2="38235" y2="46320"/>
                        <a14:foregroundMark x1="34874" y1="64935" x2="30532" y2="39827"/>
                        <a14:foregroundMark x1="35994" y1="42857" x2="28291" y2="42857"/>
                        <a14:foregroundMark x1="37675" y1="38095" x2="30532" y2="38095"/>
                        <a14:foregroundMark x1="27731" y1="66667" x2="26050" y2="49784"/>
                        <a14:foregroundMark x1="33754" y1="44589" x2="24585" y2="36431"/>
                        <a14:foregroundMark x1="25490" y1="36364" x2="40896" y2="38095"/>
                        <a14:foregroundMark x1="27731" y1="68398" x2="17367" y2="51515"/>
                        <a14:foregroundMark x1="10644" y1="77056" x2="13445" y2="61905"/>
                        <a14:foregroundMark x1="23950" y1="44589" x2="43697" y2="36364"/>
                        <a14:foregroundMark x1="27171" y1="32900" x2="40896" y2="32900"/>
                        <a14:foregroundMark x1="10644" y1="71861" x2="10224" y2="60173"/>
                        <a14:foregroundMark x1="13445" y1="61905" x2="14566" y2="44589"/>
                        <a14:foregroundMark x1="28291" y1="39827" x2="24510" y2="39827"/>
                        <a14:foregroundMark x1="21148" y1="30303" x2="22269" y2="32035"/>
                        <a14:foregroundMark x1="11204" y1="43723" x2="27731" y2="30303"/>
                        <a14:foregroundMark x1="40336" y1="65801" x2="65686" y2="67532"/>
                        <a14:foregroundMark x1="74370" y1="52381" x2="67787" y2="40260"/>
                        <a14:foregroundMark x1="75490" y1="38528" x2="42577" y2="35498"/>
                        <a14:foregroundMark x1="42577" y1="35498" x2="59104" y2="35498"/>
                        <a14:foregroundMark x1="29412" y1="38528" x2="34314" y2="47186"/>
                        <a14:foregroundMark x1="10224" y1="41991" x2="8543" y2="60606"/>
                        <a14:foregroundMark x1="20028" y1="70996" x2="45378" y2="70996"/>
                        <a14:foregroundMark x1="23389" y1="64069" x2="49160" y2="62338"/>
                        <a14:foregroundMark x1="59104" y1="67532" x2="45798" y2="69264"/>
                        <a14:foregroundMark x1="65126" y1="69264" x2="77731" y2="67532"/>
                        <a14:foregroundMark x1="84874" y1="67532" x2="82633" y2="37229"/>
                        <a14:foregroundMark x1="83193" y1="45455" x2="68908" y2="52381"/>
                        <a14:foregroundMark x1="79972" y1="55844" x2="58543" y2="47186"/>
                        <a14:foregroundMark x1="56863" y1="40260" x2="44258" y2="48918"/>
                        <a14:foregroundMark x1="35994" y1="54113" x2="24930" y2="38528"/>
                        <a14:foregroundMark x1="42577" y1="37229" x2="55742" y2="41991"/>
                        <a14:foregroundMark x1="57983" y1="57576" x2="42577" y2="55844"/>
                        <a14:foregroundMark x1="10644" y1="74459" x2="52941" y2="65801"/>
                        <a14:foregroundMark x1="52941" y1="65801" x2="61765" y2="65801"/>
                        <a14:foregroundMark x1="61765" y1="28571" x2="43697" y2="23377"/>
                        <a14:foregroundMark x1="82633" y1="21645" x2="71148" y2="33766"/>
                        <a14:foregroundMark x1="79412" y1="26840" x2="54622" y2="26840"/>
                        <a14:foregroundMark x1="65126" y1="23377" x2="49160" y2="23377"/>
                        <a14:foregroundMark x1="48599" y1="23377" x2="36555" y2="23377"/>
                        <a14:foregroundMark x1="70588" y1="25108" x2="61204" y2="25108"/>
                        <a14:foregroundMark x1="82633" y1="25108" x2="74930" y2="28571"/>
                        <a14:foregroundMark x1="80532" y1="26840" x2="88655" y2="26840"/>
                        <a14:foregroundMark x1="77171" y1="70996" x2="85994" y2="65801"/>
                        <a14:foregroundMark x1="81092" y1="57576" x2="83754" y2="48918"/>
                        <a14:foregroundMark x1="79972" y1="62338" x2="82633" y2="48918"/>
                        <a14:foregroundMark x1="80532" y1="60606" x2="83754" y2="41991"/>
                        <a14:foregroundMark x1="81513" y1="57576" x2="83754" y2="48918"/>
                        <a14:foregroundMark x1="81513" y1="60606" x2="81092" y2="48918"/>
                        <a14:foregroundMark x1="83754" y1="52381" x2="81092" y2="48918"/>
                        <a14:foregroundMark x1="5322" y1="66234" x2="8263" y2="28571"/>
                        <a14:foregroundMark x1="82633" y1="51515" x2="81092" y2="59307"/>
                        <a14:foregroundMark x1="93417" y1="31602" x2="94118" y2="64069"/>
                        <a14:foregroundMark x1="5042" y1="57143" x2="9524" y2="26840"/>
                        <a14:foregroundMark x1="4762" y1="47186" x2="4762" y2="42424"/>
                        <a14:foregroundMark x1="5322" y1="41558" x2="6022" y2="35498"/>
                        <a14:foregroundMark x1="5742" y1="35498" x2="6723" y2="30736"/>
                        <a14:foregroundMark x1="7563" y1="28571" x2="6022" y2="33766"/>
                        <a14:foregroundMark x1="6723" y1="33766" x2="6723" y2="33766"/>
                        <a14:foregroundMark x1="7983" y1="26840" x2="7003" y2="28571"/>
                        <a14:foregroundMark x1="5042" y1="48485" x2="4762" y2="55411"/>
                        <a14:foregroundMark x1="4482" y1="50216" x2="4482" y2="67100"/>
                        <a14:foregroundMark x1="4762" y1="50216" x2="5602" y2="38961"/>
                        <a14:foregroundMark x1="5462" y1="37662" x2="5182" y2="49784"/>
                        <a14:foregroundMark x1="35994" y1="26407" x2="36695" y2="26407"/>
                        <a14:foregroundMark x1="35854" y1="26840" x2="35854" y2="28139"/>
                        <a14:foregroundMark x1="36275" y1="25108" x2="35994" y2="27706"/>
                        <a14:foregroundMark x1="84174" y1="60173" x2="80532" y2="51515"/>
                        <a14:foregroundMark x1="6583" y1="25108" x2="7283" y2="22078"/>
                        <a14:foregroundMark x1="4202" y1="39394" x2="4622" y2="35931"/>
                        <a14:backgroundMark x1="97199" y1="35498" x2="97199" y2="35498"/>
                        <a14:backgroundMark x1="97899" y1="42424" x2="96919" y2="35498"/>
                        <a14:backgroundMark x1="96639" y1="64069" x2="97619" y2="61039"/>
                        <a14:backgroundMark x1="97619" y1="46320" x2="96919" y2="35498"/>
                        <a14:backgroundMark x1="95658" y1="31141" x2="95658" y2="29870"/>
                        <a14:backgroundMark x1="95658" y1="71861" x2="95658" y2="63752"/>
                        <a14:backgroundMark x1="2801" y1="47186" x2="4062" y2="26840"/>
                        <a14:backgroundMark x1="7069" y1="19963" x2="7003" y2="20779"/>
                        <a14:backgroundMark x1="3221" y1="67965" x2="3290" y2="67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87" y="2073400"/>
            <a:ext cx="3771714" cy="1220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522F89-FD07-41B4-BECA-779E8FED9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011" y="3659544"/>
            <a:ext cx="2073325" cy="1008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C117BD-08DE-49E6-BC24-CA70E4D7A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60" y="3485969"/>
            <a:ext cx="1117543" cy="1448244"/>
          </a:xfrm>
          <a:prstGeom prst="rect">
            <a:avLst/>
          </a:prstGeom>
        </p:spPr>
      </p:pic>
      <p:pic>
        <p:nvPicPr>
          <p:cNvPr id="1025" name="Picture 1" descr="page3image30890752">
            <a:extLst>
              <a:ext uri="{FF2B5EF4-FFF2-40B4-BE49-F238E27FC236}">
                <a16:creationId xmlns:a16="http://schemas.microsoft.com/office/drawing/2014/main" id="{2C830AF0-7CE7-7942-98C4-03A3D3C8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81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3image4167248">
            <a:extLst>
              <a:ext uri="{FF2B5EF4-FFF2-40B4-BE49-F238E27FC236}">
                <a16:creationId xmlns:a16="http://schemas.microsoft.com/office/drawing/2014/main" id="{2CD10C7C-8DF4-7D40-8AD2-2622DFE6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7" y="4398098"/>
            <a:ext cx="2540994" cy="19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3image20262480">
            <a:extLst>
              <a:ext uri="{FF2B5EF4-FFF2-40B4-BE49-F238E27FC236}">
                <a16:creationId xmlns:a16="http://schemas.microsoft.com/office/drawing/2014/main" id="{7459ABC7-F2F4-5846-84CD-BDCC6D7E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604" y="818616"/>
            <a:ext cx="29591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DDD1F9-C08C-CF4A-8E5C-3535C2F2B39F}"/>
              </a:ext>
            </a:extLst>
          </p:cNvPr>
          <p:cNvCxnSpPr>
            <a:cxnSpLocks/>
          </p:cNvCxnSpPr>
          <p:nvPr/>
        </p:nvCxnSpPr>
        <p:spPr>
          <a:xfrm flipH="1" flipV="1">
            <a:off x="9970577" y="3446060"/>
            <a:ext cx="988054" cy="969099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83C98F-F6C7-AA42-BCEB-8BCBF60EBC0A}"/>
              </a:ext>
            </a:extLst>
          </p:cNvPr>
          <p:cNvSpPr txBox="1"/>
          <p:nvPr/>
        </p:nvSpPr>
        <p:spPr>
          <a:xfrm>
            <a:off x="7323895" y="4415159"/>
            <a:ext cx="1680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Colchester </a:t>
            </a:r>
            <a:br>
              <a:rPr lang="en-GB" dirty="0"/>
            </a:br>
            <a:r>
              <a:rPr lang="en-GB" dirty="0"/>
              <a:t>is located in Essex, in the East of England and is less than an hour north of London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B018AE-7238-4E15-BFD3-B4349C76E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695" y="1355558"/>
            <a:ext cx="9144000" cy="3039574"/>
          </a:xfrm>
        </p:spPr>
        <p:txBody>
          <a:bodyPr/>
          <a:lstStyle/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GB" b="1" dirty="0">
                <a:solidFill>
                  <a:srgbClr val="4B494A"/>
                </a:solidFill>
                <a:latin typeface="Daytona" panose="020B0604030500040204" pitchFamily="34" charset="0"/>
              </a:rPr>
              <a:t>Background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GB" b="1" dirty="0">
                <a:solidFill>
                  <a:srgbClr val="4B494A"/>
                </a:solidFill>
                <a:latin typeface="Daytona" panose="020B0604030500040204" pitchFamily="34" charset="0"/>
              </a:rPr>
              <a:t>Location Criteria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GB" b="1" dirty="0">
                <a:solidFill>
                  <a:srgbClr val="4B494A"/>
                </a:solidFill>
                <a:latin typeface="Daytona" panose="020B0604030500040204" pitchFamily="34" charset="0"/>
              </a:rPr>
              <a:t>Overcoming barriers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GB" b="1" dirty="0">
                <a:solidFill>
                  <a:srgbClr val="4B494A"/>
                </a:solidFill>
                <a:latin typeface="Daytona" panose="020B0604030500040204" pitchFamily="34" charset="0"/>
              </a:rPr>
              <a:t>Launch of first scheme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n-GB" b="1" dirty="0">
                <a:solidFill>
                  <a:srgbClr val="4B494A"/>
                </a:solidFill>
                <a:latin typeface="Daytona" panose="020B0604030500040204" pitchFamily="34" charset="0"/>
              </a:rPr>
              <a:t>What’s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DAE69-53C6-4E7C-B1D9-39199E25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1069"/>
            <a:ext cx="12192000" cy="3939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CB904-AF61-4787-A40D-910C20BD1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3" y="208547"/>
            <a:ext cx="2662989" cy="8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4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82C9-BD25-4447-BF17-25CB24DDD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938" y="219112"/>
            <a:ext cx="4341768" cy="144685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GB" sz="5400" b="1" dirty="0">
                <a:solidFill>
                  <a:srgbClr val="7CCDF3"/>
                </a:solidFill>
                <a:latin typeface="Daytona" panose="020B0604030500040204" pitchFamily="34" charset="0"/>
              </a:rPr>
              <a:t>background</a:t>
            </a:r>
            <a:br>
              <a:rPr lang="en-GB" sz="4400" b="1" dirty="0">
                <a:latin typeface="Daytona" panose="020B0604030500040204" pitchFamily="34" charset="0"/>
              </a:rPr>
            </a:br>
            <a:r>
              <a:rPr lang="en-GB" sz="4400" dirty="0">
                <a:solidFill>
                  <a:schemeClr val="accent2"/>
                </a:solidFill>
                <a:latin typeface="Daytona" panose="020B0604030500040204" pitchFamily="34" charset="0"/>
              </a:rPr>
              <a:t>-</a:t>
            </a:r>
            <a:r>
              <a:rPr lang="en-GB" sz="4400" dirty="0">
                <a:latin typeface="Daytona" panose="020B0604030500040204" pitchFamily="34" charset="0"/>
              </a:rPr>
              <a:t> </a:t>
            </a:r>
            <a:r>
              <a:rPr lang="en-GB" sz="4400" dirty="0">
                <a:solidFill>
                  <a:schemeClr val="accent2"/>
                </a:solidFill>
                <a:latin typeface="Daytona" panose="020B0604030500040204" pitchFamily="34" charset="0"/>
              </a:rPr>
              <a:t>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018AE-7238-4E15-BFD3-B4349C76E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7191" y="1991638"/>
            <a:ext cx="6864515" cy="5086129"/>
          </a:xfrm>
        </p:spPr>
        <p:txBody>
          <a:bodyPr anchor="t">
            <a:normAutofit/>
          </a:bodyPr>
          <a:lstStyle/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Roman grid pattern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difficult ‘last mile’</a:t>
            </a:r>
          </a:p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Social Distancing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 &amp; Active Travel</a:t>
            </a:r>
            <a:br>
              <a:rPr lang="en-GB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town centre road narrowing/layout</a:t>
            </a:r>
            <a:endParaRPr lang="en-GB" dirty="0">
              <a:solidFill>
                <a:srgbClr val="D2D2D2"/>
              </a:solidFill>
              <a:latin typeface="Daytona" panose="020B0604030500040204" pitchFamily="34" charset="0"/>
            </a:endParaRPr>
          </a:p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New Cycle Routes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north/south &amp; east/west links</a:t>
            </a:r>
            <a:endParaRPr lang="en-GB" dirty="0">
              <a:solidFill>
                <a:srgbClr val="D2D2D2"/>
              </a:solidFill>
              <a:latin typeface="Daytona" panose="020B0604030500040204" pitchFamily="34" charset="0"/>
            </a:endParaRPr>
          </a:p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Long stay market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new uses: pandemic changed forever?</a:t>
            </a:r>
          </a:p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Rail Station, Hospital, Park &amp; Ride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cross-town options from south &amp; east to north</a:t>
            </a:r>
            <a:endParaRPr lang="en-GB" sz="1200" dirty="0">
              <a:solidFill>
                <a:srgbClr val="D2D2D2"/>
              </a:solidFill>
              <a:latin typeface="Daytona" panose="020B0604030500040204" pitchFamily="34" charset="0"/>
            </a:endParaRPr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073F28F-16AA-4E1B-BDDF-17BA524A1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30C11E-437C-45CA-9734-58A69C43DD1C}"/>
              </a:ext>
            </a:extLst>
          </p:cNvPr>
          <p:cNvSpPr txBox="1"/>
          <p:nvPr/>
        </p:nvSpPr>
        <p:spPr>
          <a:xfrm>
            <a:off x="2334128" y="5863026"/>
            <a:ext cx="928459" cy="369332"/>
          </a:xfrm>
          <a:prstGeom prst="rect">
            <a:avLst/>
          </a:prstGeom>
          <a:solidFill>
            <a:srgbClr val="D2D2D2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&gt;5 mins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3B94C1-A87F-4AE5-9020-A69EC1CA8585}"/>
              </a:ext>
            </a:extLst>
          </p:cNvPr>
          <p:cNvCxnSpPr>
            <a:cxnSpLocks/>
          </p:cNvCxnSpPr>
          <p:nvPr/>
        </p:nvCxnSpPr>
        <p:spPr>
          <a:xfrm flipV="1">
            <a:off x="2069432" y="4154905"/>
            <a:ext cx="2013284" cy="2077453"/>
          </a:xfrm>
          <a:prstGeom prst="straightConnector1">
            <a:avLst/>
          </a:prstGeom>
          <a:ln w="381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72C063-C366-413A-9AE4-530E0CE4F2D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543693" y="4998730"/>
            <a:ext cx="2045368" cy="662519"/>
          </a:xfrm>
          <a:prstGeom prst="curvedConnector3">
            <a:avLst>
              <a:gd name="adj1" fmla="val -196"/>
            </a:avLst>
          </a:prstGeom>
          <a:ln w="381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D0EE45-A16E-415F-9EE3-5301147E2D6D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5308" y="1360597"/>
            <a:ext cx="3946353" cy="1465802"/>
          </a:xfrm>
          <a:prstGeom prst="curvedConnector3">
            <a:avLst>
              <a:gd name="adj1" fmla="val 203"/>
            </a:avLst>
          </a:prstGeom>
          <a:ln w="381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0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car parked in a parking lot&#10;&#10;Description automatically generated">
            <a:extLst>
              <a:ext uri="{FF2B5EF4-FFF2-40B4-BE49-F238E27FC236}">
                <a16:creationId xmlns:a16="http://schemas.microsoft.com/office/drawing/2014/main" id="{58472A89-05CB-4F72-998A-BFAD1E3C7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car parked on the side of the street&#10;&#10;Description automatically generated">
            <a:extLst>
              <a:ext uri="{FF2B5EF4-FFF2-40B4-BE49-F238E27FC236}">
                <a16:creationId xmlns:a16="http://schemas.microsoft.com/office/drawing/2014/main" id="{34A9FD32-948D-4F0F-80D8-BA43E8FD2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4FBD6AF-7157-46FC-BCAE-0D4C3DF992F7}"/>
              </a:ext>
            </a:extLst>
          </p:cNvPr>
          <p:cNvSpPr txBox="1">
            <a:spLocks/>
          </p:cNvSpPr>
          <p:nvPr/>
        </p:nvSpPr>
        <p:spPr>
          <a:xfrm>
            <a:off x="605549" y="645870"/>
            <a:ext cx="4883921" cy="2193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rgbClr val="B7B74E"/>
                </a:solidFill>
                <a:latin typeface="Daytona" panose="020B0604030500040204" pitchFamily="34" charset="0"/>
              </a:rPr>
              <a:t>the </a:t>
            </a:r>
            <a:br>
              <a:rPr lang="en-GB" sz="5400" b="1" dirty="0">
                <a:solidFill>
                  <a:srgbClr val="B7B74E"/>
                </a:solidFill>
                <a:latin typeface="Daytona" panose="020B0604030500040204" pitchFamily="34" charset="0"/>
              </a:rPr>
            </a:br>
            <a:r>
              <a:rPr lang="en-GB" sz="5400" b="1" dirty="0">
                <a:solidFill>
                  <a:srgbClr val="B7B74E"/>
                </a:solidFill>
                <a:latin typeface="Daytona" panose="020B0604030500040204" pitchFamily="34" charset="0"/>
              </a:rPr>
              <a:t>locations </a:t>
            </a:r>
            <a:br>
              <a:rPr lang="en-GB" sz="4400" b="1" dirty="0">
                <a:latin typeface="Daytona" panose="020B0604030500040204" pitchFamily="34" charset="0"/>
              </a:rPr>
            </a:br>
            <a:r>
              <a:rPr lang="en-GB" sz="4400" dirty="0">
                <a:solidFill>
                  <a:schemeClr val="accent2"/>
                </a:solidFill>
                <a:latin typeface="Daytona" panose="020B0604030500040204" pitchFamily="34" charset="0"/>
              </a:rPr>
              <a:t>-</a:t>
            </a:r>
            <a:r>
              <a:rPr lang="en-GB" sz="4400" dirty="0">
                <a:latin typeface="Daytona" panose="020B0604030500040204" pitchFamily="34" charset="0"/>
              </a:rPr>
              <a:t> </a:t>
            </a:r>
            <a:r>
              <a:rPr lang="en-GB" sz="4400" dirty="0">
                <a:solidFill>
                  <a:schemeClr val="accent2"/>
                </a:solidFill>
                <a:latin typeface="Daytona" panose="020B0604030500040204" pitchFamily="34" charset="0"/>
              </a:rPr>
              <a:t>criteria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67C875E-D7DE-4D1A-AB87-05CC0A8A3061}"/>
              </a:ext>
            </a:extLst>
          </p:cNvPr>
          <p:cNvSpPr txBox="1">
            <a:spLocks/>
          </p:cNvSpPr>
          <p:nvPr/>
        </p:nvSpPr>
        <p:spPr>
          <a:xfrm>
            <a:off x="1008123" y="3124784"/>
            <a:ext cx="6864515" cy="3878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Long Stay car parks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5 min+ walk to town centre, with space</a:t>
            </a:r>
          </a:p>
          <a:p>
            <a:pPr algn="l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Provision for facilities</a:t>
            </a:r>
            <a:br>
              <a:rPr lang="en-GB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cycle hubs/click &amp; collect delivery</a:t>
            </a:r>
            <a:endParaRPr lang="en-GB" dirty="0">
              <a:solidFill>
                <a:srgbClr val="D2D2D2"/>
              </a:solidFill>
              <a:latin typeface="Daytona" panose="020B060403050004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New Cycle Routes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nearby links to other parts of town</a:t>
            </a:r>
            <a:endParaRPr lang="en-GB" dirty="0">
              <a:solidFill>
                <a:srgbClr val="D2D2D2"/>
              </a:solidFill>
              <a:latin typeface="Daytona" panose="020B060403050004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Rail Station, Hospital, Park &amp; Ride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cross-town options</a:t>
            </a:r>
            <a:endParaRPr lang="en-GB" sz="1200" dirty="0">
              <a:solidFill>
                <a:srgbClr val="D2D2D2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4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6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6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6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BEB9A-A71F-564C-8C20-327401031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2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037C0-9831-4F75-9D37-AC07FA078B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4D08F-F25B-C643-B9B0-5ACE091F42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54FD8AAB-0B1F-9E41-9F12-1DA62DB0560D}"/>
              </a:ext>
            </a:extLst>
          </p:cNvPr>
          <p:cNvSpPr txBox="1">
            <a:spLocks/>
          </p:cNvSpPr>
          <p:nvPr/>
        </p:nvSpPr>
        <p:spPr>
          <a:xfrm>
            <a:off x="6988228" y="99059"/>
            <a:ext cx="4883921" cy="2193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400" b="1" dirty="0">
                <a:solidFill>
                  <a:srgbClr val="E15857"/>
                </a:solidFill>
                <a:latin typeface="Daytona" panose="020B0604030500040204" pitchFamily="34" charset="0"/>
              </a:rPr>
              <a:t>hurdles</a:t>
            </a:r>
            <a:br>
              <a:rPr lang="en-GB" sz="4400" b="1" dirty="0">
                <a:latin typeface="Daytona" panose="020B0604030500040204" pitchFamily="34" charset="0"/>
              </a:rPr>
            </a:br>
            <a:r>
              <a:rPr lang="en-GB" sz="4400" dirty="0">
                <a:solidFill>
                  <a:schemeClr val="accent2"/>
                </a:solidFill>
                <a:latin typeface="Daytona" panose="020B0604030500040204" pitchFamily="34" charset="0"/>
              </a:rPr>
              <a:t>-</a:t>
            </a:r>
            <a:r>
              <a:rPr lang="en-GB" sz="4400" dirty="0">
                <a:latin typeface="Daytona" panose="020B0604030500040204" pitchFamily="34" charset="0"/>
              </a:rPr>
              <a:t> </a:t>
            </a:r>
            <a:r>
              <a:rPr lang="en-GB" sz="4400" dirty="0">
                <a:solidFill>
                  <a:schemeClr val="accent2"/>
                </a:solidFill>
                <a:latin typeface="Daytona" panose="020B0604030500040204" pitchFamily="34" charset="0"/>
              </a:rPr>
              <a:t>overcoming issues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4DDF124-AF83-4F4E-94E2-EFAED0575340}"/>
              </a:ext>
            </a:extLst>
          </p:cNvPr>
          <p:cNvSpPr txBox="1">
            <a:spLocks/>
          </p:cNvSpPr>
          <p:nvPr/>
        </p:nvSpPr>
        <p:spPr>
          <a:xfrm>
            <a:off x="5072719" y="2392034"/>
            <a:ext cx="6864515" cy="39962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Highway signage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signage design &amp; special authorisation</a:t>
            </a:r>
          </a:p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Communications</a:t>
            </a:r>
            <a:br>
              <a:rPr lang="en-GB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banners, web page, social media, press</a:t>
            </a:r>
            <a:endParaRPr lang="en-GB" dirty="0">
              <a:solidFill>
                <a:srgbClr val="D2D2D2"/>
              </a:solidFill>
              <a:latin typeface="Daytona" panose="020B0604030500040204" pitchFamily="34" charset="0"/>
            </a:endParaRPr>
          </a:p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Sign up and Community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hosted in App with </a:t>
            </a:r>
            <a:b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direct communication</a:t>
            </a:r>
            <a:endParaRPr lang="en-GB" dirty="0">
              <a:solidFill>
                <a:srgbClr val="D2D2D2"/>
              </a:solidFill>
              <a:latin typeface="Daytona" panose="020B0604030500040204" pitchFamily="34" charset="0"/>
            </a:endParaRPr>
          </a:p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The Parking Offer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better prices than </a:t>
            </a:r>
            <a:b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town centre parking </a:t>
            </a:r>
            <a:b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available through the App</a:t>
            </a:r>
            <a:endParaRPr lang="en-GB" sz="1200" dirty="0">
              <a:solidFill>
                <a:srgbClr val="D2D2D2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4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44C09-DEB1-3241-BADB-498ECE077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DB2DC-8F24-43D1-81AD-063685B0E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594E6-0F44-E940-8D28-BD0BE1FE3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4063B38-E4C5-614D-9B7B-F4A951385C17}"/>
              </a:ext>
            </a:extLst>
          </p:cNvPr>
          <p:cNvSpPr txBox="1">
            <a:spLocks/>
          </p:cNvSpPr>
          <p:nvPr/>
        </p:nvSpPr>
        <p:spPr>
          <a:xfrm>
            <a:off x="509361" y="0"/>
            <a:ext cx="5170677" cy="21939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rgbClr val="45AD34"/>
                </a:solidFill>
                <a:latin typeface="Daytona" panose="020B0604030500040204" pitchFamily="34" charset="0"/>
              </a:rPr>
              <a:t>launch</a:t>
            </a:r>
            <a:endParaRPr lang="en-GB" sz="4400" b="1" dirty="0">
              <a:solidFill>
                <a:srgbClr val="45AD34"/>
              </a:solidFill>
              <a:latin typeface="Daytona" panose="020B0604030500040204" pitchFamily="34" charset="0"/>
            </a:endParaRPr>
          </a:p>
          <a:p>
            <a:pPr algn="l"/>
            <a:r>
              <a:rPr lang="en-GB" sz="4400" dirty="0">
                <a:solidFill>
                  <a:schemeClr val="accent2"/>
                </a:solidFill>
                <a:latin typeface="Daytona" panose="020B0604030500040204" pitchFamily="34" charset="0"/>
              </a:rPr>
              <a:t>30 November 2020 &amp; April 2021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0B23ABE-F1C1-4B4B-81A4-872C3535F9EC}"/>
              </a:ext>
            </a:extLst>
          </p:cNvPr>
          <p:cNvSpPr txBox="1">
            <a:spLocks/>
          </p:cNvSpPr>
          <p:nvPr/>
        </p:nvSpPr>
        <p:spPr>
          <a:xfrm>
            <a:off x="576795" y="2270463"/>
            <a:ext cx="6864515" cy="3878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Tariff charged is via App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distinct T&amp;C and special area in MiPermit</a:t>
            </a:r>
            <a:b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we can then measure success by counting…</a:t>
            </a:r>
          </a:p>
          <a:p>
            <a:pPr algn="l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Web Page</a:t>
            </a:r>
            <a:br>
              <a:rPr lang="en-GB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details on website</a:t>
            </a:r>
            <a:endParaRPr lang="en-GB" dirty="0">
              <a:solidFill>
                <a:srgbClr val="D2D2D2"/>
              </a:solidFill>
              <a:latin typeface="Daytona" panose="020B060403050004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Social Media and Press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coverage / soft launch from 3 December</a:t>
            </a:r>
            <a:endParaRPr lang="en-GB" dirty="0">
              <a:solidFill>
                <a:srgbClr val="D2D2D2"/>
              </a:solidFill>
              <a:latin typeface="Daytona" panose="020B060403050004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www.colchester.gov.uk/parkactive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soft launch 30 November 2020</a:t>
            </a:r>
            <a:br>
              <a:rPr lang="en-GB" sz="2000" b="1" dirty="0">
                <a:solidFill>
                  <a:schemeClr val="accent2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Fully launched from April 2021</a:t>
            </a:r>
          </a:p>
        </p:txBody>
      </p:sp>
    </p:spTree>
    <p:extLst>
      <p:ext uri="{BB962C8B-B14F-4D97-AF65-F5344CB8AC3E}">
        <p14:creationId xmlns:p14="http://schemas.microsoft.com/office/powerpoint/2010/main" val="334916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6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C6683C-43FA-45E0-89B8-F35244FB6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pic>
        <p:nvPicPr>
          <p:cNvPr id="3" name="Picture 2" descr="A car parked in a parking lot&#10;&#10;Description automatically generated">
            <a:extLst>
              <a:ext uri="{FF2B5EF4-FFF2-40B4-BE49-F238E27FC236}">
                <a16:creationId xmlns:a16="http://schemas.microsoft.com/office/drawing/2014/main" id="{FAD75202-F223-46BD-8EE5-C057965A1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C545EFB-1F63-40F3-B975-9514995410FE}"/>
              </a:ext>
            </a:extLst>
          </p:cNvPr>
          <p:cNvSpPr txBox="1">
            <a:spLocks/>
          </p:cNvSpPr>
          <p:nvPr/>
        </p:nvSpPr>
        <p:spPr>
          <a:xfrm>
            <a:off x="7037785" y="29265"/>
            <a:ext cx="4883921" cy="1574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400" b="1" dirty="0">
                <a:solidFill>
                  <a:srgbClr val="50999A"/>
                </a:solidFill>
                <a:latin typeface="Daytona" panose="020B0604030500040204" pitchFamily="34" charset="0"/>
              </a:rPr>
              <a:t>what next?</a:t>
            </a:r>
          </a:p>
          <a:p>
            <a:pPr algn="r"/>
            <a:r>
              <a:rPr lang="en-GB" sz="4400" dirty="0">
                <a:solidFill>
                  <a:schemeClr val="accent2"/>
                </a:solidFill>
                <a:latin typeface="Daytona" panose="020B0604030500040204" pitchFamily="34" charset="0"/>
              </a:rPr>
              <a:t>Park Active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F1050299-A311-432B-AEAA-3A374F859A6D}"/>
              </a:ext>
            </a:extLst>
          </p:cNvPr>
          <p:cNvSpPr txBox="1">
            <a:spLocks/>
          </p:cNvSpPr>
          <p:nvPr/>
        </p:nvSpPr>
        <p:spPr>
          <a:xfrm>
            <a:off x="5057191" y="1712359"/>
            <a:ext cx="6864515" cy="54729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Secure cycle parking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different options at Park &amp; Ride</a:t>
            </a:r>
          </a:p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Park &amp; Choose: Hospital,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rail station, football ground</a:t>
            </a:r>
            <a:br>
              <a:rPr lang="en-GB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links to cross-town routes &amp; active travel</a:t>
            </a:r>
          </a:p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Click &amp; collect; town centre cycle hub  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e-cargo bikes to deliver to car parks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improving cycling provision</a:t>
            </a:r>
          </a:p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Work with the Community </a:t>
            </a:r>
            <a:br>
              <a:rPr lang="en-GB" sz="1050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develop offers </a:t>
            </a:r>
            <a:b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&amp; work with shops</a:t>
            </a:r>
          </a:p>
          <a:p>
            <a:pPr algn="r">
              <a:spcBef>
                <a:spcPts val="1800"/>
              </a:spcBef>
            </a:pPr>
            <a: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  <a:t>Improvements….</a:t>
            </a:r>
            <a:br>
              <a:rPr lang="en-GB" b="1" dirty="0">
                <a:solidFill>
                  <a:srgbClr val="DAEBFB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Signage, maps, walking time</a:t>
            </a:r>
            <a:b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</a:br>
            <a:r>
              <a:rPr lang="en-GB" sz="2000" dirty="0">
                <a:solidFill>
                  <a:srgbClr val="D2D2D2"/>
                </a:solidFill>
                <a:latin typeface="Daytona" panose="020B0604030500040204" pitchFamily="34" charset="0"/>
              </a:rPr>
              <a:t>data collection &amp; evidence</a:t>
            </a:r>
          </a:p>
        </p:txBody>
      </p:sp>
    </p:spTree>
    <p:extLst>
      <p:ext uri="{BB962C8B-B14F-4D97-AF65-F5344CB8AC3E}">
        <p14:creationId xmlns:p14="http://schemas.microsoft.com/office/powerpoint/2010/main" val="205849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82C9-BD25-4447-BF17-25CB24DDD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0358" y="132875"/>
            <a:ext cx="6563721" cy="1647799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4B494A"/>
                </a:solidFill>
                <a:latin typeface="Daytona" panose="020B0604030500040204" pitchFamily="34" charset="0"/>
                <a:ea typeface="+mn-ea"/>
                <a:cs typeface="+mn-cs"/>
              </a:rPr>
              <a:t>for  Colchester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018AE-7238-4E15-BFD3-B4349C76E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DAE69-53C6-4E7C-B1D9-39199E25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8227"/>
            <a:ext cx="12192000" cy="3939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CB904-AF61-4787-A40D-910C20BD1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33" y="752186"/>
            <a:ext cx="3759692" cy="12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9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375</Words>
  <Application>Microsoft Macintosh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Calibri Light</vt:lpstr>
      <vt:lpstr>Ubuntu Light</vt:lpstr>
      <vt:lpstr>Daytona</vt:lpstr>
      <vt:lpstr>Office Theme</vt:lpstr>
      <vt:lpstr>for  Colchester</vt:lpstr>
      <vt:lpstr> </vt:lpstr>
      <vt:lpstr>PowerPoint Presentation</vt:lpstr>
      <vt:lpstr>background - benefits</vt:lpstr>
      <vt:lpstr>PowerPoint Presentation</vt:lpstr>
      <vt:lpstr>PowerPoint Presentation</vt:lpstr>
      <vt:lpstr>PowerPoint Presentation</vt:lpstr>
      <vt:lpstr>PowerPoint Presentation</vt:lpstr>
      <vt:lpstr>for  Colchester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 Colchester</dc:title>
  <dc:creator>Richard Walker</dc:creator>
  <cp:lastModifiedBy>Richard Walker</cp:lastModifiedBy>
  <cp:revision>6</cp:revision>
  <dcterms:created xsi:type="dcterms:W3CDTF">2020-12-01T15:44:18Z</dcterms:created>
  <dcterms:modified xsi:type="dcterms:W3CDTF">2021-08-27T13:50:28Z</dcterms:modified>
</cp:coreProperties>
</file>